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77" r:id="rId5"/>
    <p:sldId id="276" r:id="rId6"/>
    <p:sldId id="278" r:id="rId7"/>
    <p:sldId id="259" r:id="rId8"/>
    <p:sldId id="260" r:id="rId9"/>
    <p:sldId id="261" r:id="rId10"/>
    <p:sldId id="279" r:id="rId11"/>
    <p:sldId id="263" r:id="rId12"/>
    <p:sldId id="264" r:id="rId13"/>
    <p:sldId id="265" r:id="rId14"/>
    <p:sldId id="266" r:id="rId15"/>
    <p:sldId id="275" r:id="rId16"/>
    <p:sldId id="262" r:id="rId17"/>
    <p:sldId id="269" r:id="rId18"/>
    <p:sldId id="267" r:id="rId19"/>
    <p:sldId id="268" r:id="rId20"/>
    <p:sldId id="270" r:id="rId21"/>
    <p:sldId id="272" r:id="rId22"/>
    <p:sldId id="271" r:id="rId23"/>
    <p:sldId id="280" r:id="rId24"/>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04" autoAdjust="0"/>
    <p:restoredTop sz="96429" autoAdjust="0"/>
  </p:normalViewPr>
  <p:slideViewPr>
    <p:cSldViewPr snapToGrid="0">
      <p:cViewPr varScale="1">
        <p:scale>
          <a:sx n="112" d="100"/>
          <a:sy n="112" d="100"/>
        </p:scale>
        <p:origin x="594" y="102"/>
      </p:cViewPr>
      <p:guideLst/>
    </p:cSldViewPr>
  </p:slideViewPr>
  <p:outlineViewPr>
    <p:cViewPr>
      <p:scale>
        <a:sx n="33" d="100"/>
        <a:sy n="33" d="100"/>
      </p:scale>
      <p:origin x="0" y="-534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59EAE709-5F65-4D43-A371-D56280E72D8E}" type="datetimeFigureOut">
              <a:rPr kumimoji="1" lang="ja-JP" altLang="en-US" smtClean="0"/>
              <a:t>2014/9/9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339B249-62AB-437E-BAF7-5A1843A8817A}" type="slidenum">
              <a:rPr kumimoji="1" lang="ja-JP" altLang="en-US" smtClean="0"/>
              <a:t>‹#›</a:t>
            </a:fld>
            <a:endParaRPr kumimoji="1" lang="ja-JP" altLang="en-US"/>
          </a:p>
        </p:txBody>
      </p:sp>
    </p:spTree>
    <p:extLst>
      <p:ext uri="{BB962C8B-B14F-4D97-AF65-F5344CB8AC3E}">
        <p14:creationId xmlns:p14="http://schemas.microsoft.com/office/powerpoint/2010/main" val="1310163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9EAE709-5F65-4D43-A371-D56280E72D8E}" type="datetimeFigureOut">
              <a:rPr kumimoji="1" lang="ja-JP" altLang="en-US" smtClean="0"/>
              <a:t>2014/9/9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339B249-62AB-437E-BAF7-5A1843A8817A}" type="slidenum">
              <a:rPr kumimoji="1" lang="ja-JP" altLang="en-US" smtClean="0"/>
              <a:t>‹#›</a:t>
            </a:fld>
            <a:endParaRPr kumimoji="1" lang="ja-JP" altLang="en-US"/>
          </a:p>
        </p:txBody>
      </p:sp>
    </p:spTree>
    <p:extLst>
      <p:ext uri="{BB962C8B-B14F-4D97-AF65-F5344CB8AC3E}">
        <p14:creationId xmlns:p14="http://schemas.microsoft.com/office/powerpoint/2010/main" val="730130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9EAE709-5F65-4D43-A371-D56280E72D8E}" type="datetimeFigureOut">
              <a:rPr kumimoji="1" lang="ja-JP" altLang="en-US" smtClean="0"/>
              <a:t>2014/9/9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339B249-62AB-437E-BAF7-5A1843A8817A}" type="slidenum">
              <a:rPr kumimoji="1" lang="ja-JP" altLang="en-US" smtClean="0"/>
              <a:t>‹#›</a:t>
            </a:fld>
            <a:endParaRPr kumimoji="1" lang="ja-JP" altLang="en-US"/>
          </a:p>
        </p:txBody>
      </p:sp>
    </p:spTree>
    <p:extLst>
      <p:ext uri="{BB962C8B-B14F-4D97-AF65-F5344CB8AC3E}">
        <p14:creationId xmlns:p14="http://schemas.microsoft.com/office/powerpoint/2010/main" val="3925388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9EAE709-5F65-4D43-A371-D56280E72D8E}" type="datetimeFigureOut">
              <a:rPr kumimoji="1" lang="ja-JP" altLang="en-US" smtClean="0"/>
              <a:t>2014/9/9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339B249-62AB-437E-BAF7-5A1843A8817A}" type="slidenum">
              <a:rPr kumimoji="1" lang="ja-JP" altLang="en-US" smtClean="0"/>
              <a:t>‹#›</a:t>
            </a:fld>
            <a:endParaRPr kumimoji="1" lang="ja-JP" altLang="en-US"/>
          </a:p>
        </p:txBody>
      </p:sp>
    </p:spTree>
    <p:extLst>
      <p:ext uri="{BB962C8B-B14F-4D97-AF65-F5344CB8AC3E}">
        <p14:creationId xmlns:p14="http://schemas.microsoft.com/office/powerpoint/2010/main" val="527205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59EAE709-5F65-4D43-A371-D56280E72D8E}" type="datetimeFigureOut">
              <a:rPr kumimoji="1" lang="ja-JP" altLang="en-US" smtClean="0"/>
              <a:t>2014/9/9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339B249-62AB-437E-BAF7-5A1843A8817A}" type="slidenum">
              <a:rPr kumimoji="1" lang="ja-JP" altLang="en-US" smtClean="0"/>
              <a:t>‹#›</a:t>
            </a:fld>
            <a:endParaRPr kumimoji="1" lang="ja-JP" altLang="en-US"/>
          </a:p>
        </p:txBody>
      </p:sp>
    </p:spTree>
    <p:extLst>
      <p:ext uri="{BB962C8B-B14F-4D97-AF65-F5344CB8AC3E}">
        <p14:creationId xmlns:p14="http://schemas.microsoft.com/office/powerpoint/2010/main" val="2713193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59EAE709-5F65-4D43-A371-D56280E72D8E}" type="datetimeFigureOut">
              <a:rPr kumimoji="1" lang="ja-JP" altLang="en-US" smtClean="0"/>
              <a:t>2014/9/9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339B249-62AB-437E-BAF7-5A1843A8817A}" type="slidenum">
              <a:rPr kumimoji="1" lang="ja-JP" altLang="en-US" smtClean="0"/>
              <a:t>‹#›</a:t>
            </a:fld>
            <a:endParaRPr kumimoji="1" lang="ja-JP" altLang="en-US"/>
          </a:p>
        </p:txBody>
      </p:sp>
    </p:spTree>
    <p:extLst>
      <p:ext uri="{BB962C8B-B14F-4D97-AF65-F5344CB8AC3E}">
        <p14:creationId xmlns:p14="http://schemas.microsoft.com/office/powerpoint/2010/main" val="25563397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59EAE709-5F65-4D43-A371-D56280E72D8E}" type="datetimeFigureOut">
              <a:rPr kumimoji="1" lang="ja-JP" altLang="en-US" smtClean="0"/>
              <a:t>2014/9/9</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0339B249-62AB-437E-BAF7-5A1843A8817A}" type="slidenum">
              <a:rPr kumimoji="1" lang="ja-JP" altLang="en-US" smtClean="0"/>
              <a:t>‹#›</a:t>
            </a:fld>
            <a:endParaRPr kumimoji="1" lang="ja-JP" altLang="en-US"/>
          </a:p>
        </p:txBody>
      </p:sp>
    </p:spTree>
    <p:extLst>
      <p:ext uri="{BB962C8B-B14F-4D97-AF65-F5344CB8AC3E}">
        <p14:creationId xmlns:p14="http://schemas.microsoft.com/office/powerpoint/2010/main" val="3056603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59EAE709-5F65-4D43-A371-D56280E72D8E}" type="datetimeFigureOut">
              <a:rPr kumimoji="1" lang="ja-JP" altLang="en-US" smtClean="0"/>
              <a:t>2014/9/9</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0339B249-62AB-437E-BAF7-5A1843A8817A}" type="slidenum">
              <a:rPr kumimoji="1" lang="ja-JP" altLang="en-US" smtClean="0"/>
              <a:t>‹#›</a:t>
            </a:fld>
            <a:endParaRPr kumimoji="1" lang="ja-JP" altLang="en-US"/>
          </a:p>
        </p:txBody>
      </p:sp>
    </p:spTree>
    <p:extLst>
      <p:ext uri="{BB962C8B-B14F-4D97-AF65-F5344CB8AC3E}">
        <p14:creationId xmlns:p14="http://schemas.microsoft.com/office/powerpoint/2010/main" val="744151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59EAE709-5F65-4D43-A371-D56280E72D8E}" type="datetimeFigureOut">
              <a:rPr kumimoji="1" lang="ja-JP" altLang="en-US" smtClean="0"/>
              <a:t>2014/9/9</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0339B249-62AB-437E-BAF7-5A1843A8817A}" type="slidenum">
              <a:rPr kumimoji="1" lang="ja-JP" altLang="en-US" smtClean="0"/>
              <a:t>‹#›</a:t>
            </a:fld>
            <a:endParaRPr kumimoji="1" lang="ja-JP" altLang="en-US"/>
          </a:p>
        </p:txBody>
      </p:sp>
    </p:spTree>
    <p:extLst>
      <p:ext uri="{BB962C8B-B14F-4D97-AF65-F5344CB8AC3E}">
        <p14:creationId xmlns:p14="http://schemas.microsoft.com/office/powerpoint/2010/main" val="2816216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59EAE709-5F65-4D43-A371-D56280E72D8E}" type="datetimeFigureOut">
              <a:rPr kumimoji="1" lang="ja-JP" altLang="en-US" smtClean="0"/>
              <a:t>2014/9/9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339B249-62AB-437E-BAF7-5A1843A8817A}" type="slidenum">
              <a:rPr kumimoji="1" lang="ja-JP" altLang="en-US" smtClean="0"/>
              <a:t>‹#›</a:t>
            </a:fld>
            <a:endParaRPr kumimoji="1" lang="ja-JP" altLang="en-US"/>
          </a:p>
        </p:txBody>
      </p:sp>
    </p:spTree>
    <p:extLst>
      <p:ext uri="{BB962C8B-B14F-4D97-AF65-F5344CB8AC3E}">
        <p14:creationId xmlns:p14="http://schemas.microsoft.com/office/powerpoint/2010/main" val="3996759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59EAE709-5F65-4D43-A371-D56280E72D8E}" type="datetimeFigureOut">
              <a:rPr kumimoji="1" lang="ja-JP" altLang="en-US" smtClean="0"/>
              <a:t>2014/9/9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339B249-62AB-437E-BAF7-5A1843A8817A}" type="slidenum">
              <a:rPr kumimoji="1" lang="ja-JP" altLang="en-US" smtClean="0"/>
              <a:t>‹#›</a:t>
            </a:fld>
            <a:endParaRPr kumimoji="1" lang="ja-JP" altLang="en-US"/>
          </a:p>
        </p:txBody>
      </p:sp>
    </p:spTree>
    <p:extLst>
      <p:ext uri="{BB962C8B-B14F-4D97-AF65-F5344CB8AC3E}">
        <p14:creationId xmlns:p14="http://schemas.microsoft.com/office/powerpoint/2010/main" val="11790990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EAE709-5F65-4D43-A371-D56280E72D8E}" type="datetimeFigureOut">
              <a:rPr kumimoji="1" lang="ja-JP" altLang="en-US" smtClean="0"/>
              <a:t>2014/9/9</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39B249-62AB-437E-BAF7-5A1843A8817A}" type="slidenum">
              <a:rPr kumimoji="1" lang="ja-JP" altLang="en-US" smtClean="0"/>
              <a:t>‹#›</a:t>
            </a:fld>
            <a:endParaRPr kumimoji="1" lang="ja-JP" altLang="en-US"/>
          </a:p>
        </p:txBody>
      </p:sp>
    </p:spTree>
    <p:extLst>
      <p:ext uri="{BB962C8B-B14F-4D97-AF65-F5344CB8AC3E}">
        <p14:creationId xmlns:p14="http://schemas.microsoft.com/office/powerpoint/2010/main" val="22199236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audio" Target="../media/audio1.wav"/><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6.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2.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audio" Target="../media/audio1.wav"/><Relationship Id="rId1" Type="http://schemas.openxmlformats.org/officeDocument/2006/relationships/slideLayout" Target="../slideLayouts/slideLayout6.xml"/><Relationship Id="rId5" Type="http://schemas.openxmlformats.org/officeDocument/2006/relationships/audio" Target="../media/audio1.wav"/><Relationship Id="rId4" Type="http://schemas.openxmlformats.org/officeDocument/2006/relationships/image" Target="../media/image46.jpeg"/></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6.xml"/><Relationship Id="rId4" Type="http://schemas.openxmlformats.org/officeDocument/2006/relationships/image" Target="../media/image49.jpeg"/></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9.xml"/><Relationship Id="rId4" Type="http://schemas.openxmlformats.org/officeDocument/2006/relationships/image" Target="../media/image52.jpeg"/></Relationships>
</file>

<file path=ppt/slides/_rels/slide2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8.xml"/><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8.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G"/><Relationship Id="rId1" Type="http://schemas.openxmlformats.org/officeDocument/2006/relationships/slideLayout" Target="../slideLayouts/slideLayout6.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 name="タイトル 1"/>
          <p:cNvSpPr>
            <a:spLocks noGrp="1"/>
          </p:cNvSpPr>
          <p:nvPr>
            <p:ph type="ctrTitle"/>
          </p:nvPr>
        </p:nvSpPr>
        <p:spPr/>
        <p:txBody>
          <a:bodyPr/>
          <a:lstStyle/>
          <a:p>
            <a:r>
              <a:rPr lang="ja-JP" altLang="en-US" dirty="0" smtClean="0"/>
              <a:t>上手吉屋住宅</a:t>
            </a:r>
            <a:r>
              <a:rPr lang="en-US" altLang="ja-JP" dirty="0" smtClean="0"/>
              <a:t>100</a:t>
            </a:r>
            <a:r>
              <a:rPr lang="ja-JP" altLang="en-US" dirty="0" smtClean="0"/>
              <a:t>年の歴史</a:t>
            </a:r>
            <a:endParaRPr lang="ja-JP" altLang="en-US" dirty="0"/>
          </a:p>
        </p:txBody>
      </p:sp>
      <p:sp>
        <p:nvSpPr>
          <p:cNvPr id="3" name="サブタイトル 2"/>
          <p:cNvSpPr>
            <a:spLocks noGrp="1"/>
          </p:cNvSpPr>
          <p:nvPr>
            <p:ph type="subTitle" idx="1"/>
          </p:nvPr>
        </p:nvSpPr>
        <p:spPr/>
        <p:txBody>
          <a:bodyPr/>
          <a:lstStyle/>
          <a:p>
            <a:r>
              <a:rPr lang="en-US" altLang="ja-JP" smtClean="0"/>
              <a:t>100</a:t>
            </a:r>
            <a:r>
              <a:rPr lang="ja-JP" altLang="en-US" smtClean="0"/>
              <a:t>年の住宅の変遷と関わりのあった人々の姿</a:t>
            </a:r>
            <a:endParaRPr lang="ja-JP" altLang="en-US" dirty="0"/>
          </a:p>
        </p:txBody>
      </p:sp>
      <p:pic>
        <p:nvPicPr>
          <p:cNvPr id="4" name="01 トラック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23530" y="6248400"/>
            <a:ext cx="609600" cy="609600"/>
          </a:xfrm>
          <a:prstGeom prst="rect">
            <a:avLst/>
          </a:prstGeom>
        </p:spPr>
      </p:pic>
    </p:spTree>
    <p:extLst>
      <p:ext uri="{BB962C8B-B14F-4D97-AF65-F5344CB8AC3E}">
        <p14:creationId xmlns:p14="http://schemas.microsoft.com/office/powerpoint/2010/main" val="3306576224"/>
      </p:ext>
    </p:extLst>
  </p:cSld>
  <p:clrMapOvr>
    <a:masterClrMapping/>
  </p:clrMapOvr>
  <mc:AlternateContent xmlns:mc="http://schemas.openxmlformats.org/markup-compatibility/2006" xmlns:p14="http://schemas.microsoft.com/office/powerpoint/2010/main">
    <mc:Choice Requires="p14">
      <p:transition p14:dur="100" advTm="14082">
        <p:cut/>
        <p:sndAc>
          <p:stSnd>
            <p:snd r:embed="rId4" name="applause.wav"/>
          </p:stSnd>
        </p:sndAc>
      </p:transition>
    </mc:Choice>
    <mc:Fallback xmlns="">
      <p:transition advTm="14082">
        <p:cut/>
        <p:sndAc>
          <p:stSnd>
            <p:snd r:embed="rId7" name="applause.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346" fill="hold"/>
                                        <p:tgtEl>
                                          <p:spTgt spid="4"/>
                                        </p:tgtEl>
                                      </p:cBhvr>
                                    </p:cmd>
                                  </p:childTnLst>
                                </p:cTn>
                              </p:par>
                            </p:childTnLst>
                          </p:cTn>
                        </p:par>
                      </p:childTnLst>
                    </p:cTn>
                  </p:par>
                </p:childTnLst>
              </p:cTn>
              <p:nextCondLst>
                <p:cond evt="onClick" delay="0">
                  <p:tgtEl>
                    <p:spTgt spid="4"/>
                  </p:tgtEl>
                </p:cond>
              </p:nextCondLst>
            </p:seq>
            <p:audio>
              <p:cMediaNode vol="12121">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6181" y="669048"/>
            <a:ext cx="5483941" cy="3853338"/>
          </a:xfrm>
          <a:prstGeom prst="rect">
            <a:avLst/>
          </a:prstGeom>
        </p:spPr>
      </p:pic>
      <p:sp>
        <p:nvSpPr>
          <p:cNvPr id="2" name="タイトル 1"/>
          <p:cNvSpPr>
            <a:spLocks noGrp="1"/>
          </p:cNvSpPr>
          <p:nvPr>
            <p:ph type="title"/>
          </p:nvPr>
        </p:nvSpPr>
        <p:spPr>
          <a:xfrm>
            <a:off x="838200" y="365125"/>
            <a:ext cx="5270369" cy="756665"/>
          </a:xfrm>
        </p:spPr>
        <p:txBody>
          <a:bodyPr/>
          <a:lstStyle/>
          <a:p>
            <a:r>
              <a:rPr kumimoji="1" lang="ja-JP" altLang="en-US" dirty="0" smtClean="0"/>
              <a:t>旅立ち</a:t>
            </a:r>
            <a:endParaRPr kumimoji="1" lang="ja-JP" altLang="en-US" dirty="0"/>
          </a:p>
        </p:txBody>
      </p:sp>
      <p:sp>
        <p:nvSpPr>
          <p:cNvPr id="4" name="テキスト ボックス 3"/>
          <p:cNvSpPr txBox="1"/>
          <p:nvPr/>
        </p:nvSpPr>
        <p:spPr>
          <a:xfrm>
            <a:off x="631596" y="1677971"/>
            <a:ext cx="3271101" cy="4524315"/>
          </a:xfrm>
          <a:prstGeom prst="rect">
            <a:avLst/>
          </a:prstGeom>
          <a:noFill/>
        </p:spPr>
        <p:txBody>
          <a:bodyPr wrap="square" rtlCol="0">
            <a:spAutoFit/>
          </a:bodyPr>
          <a:lstStyle/>
          <a:p>
            <a:r>
              <a:rPr kumimoji="1" lang="ja-JP" altLang="en-US" dirty="0" smtClean="0"/>
              <a:t>生活が落ち着き千佐子は伊那弥生が丘高校、英安は諏訪青陵高校、美津江は諏訪二葉高校、宏行は岡谷南高校、良江は岡谷東高校へと進学し、生活の拠点は次第に岡谷に移る。</a:t>
            </a:r>
            <a:endParaRPr kumimoji="1" lang="en-US" altLang="ja-JP" dirty="0" smtClean="0"/>
          </a:p>
          <a:p>
            <a:endParaRPr lang="en-US" altLang="ja-JP" dirty="0"/>
          </a:p>
          <a:p>
            <a:r>
              <a:rPr kumimoji="1" lang="ja-JP" altLang="en-US" dirty="0" smtClean="0"/>
              <a:t>愛子が最後まで残り米を作り、梨をつくり家を支えた。</a:t>
            </a:r>
            <a:endParaRPr kumimoji="1" lang="en-US" altLang="ja-JP" dirty="0" smtClean="0"/>
          </a:p>
          <a:p>
            <a:r>
              <a:rPr lang="ja-JP" altLang="en-US" dirty="0" smtClean="0"/>
              <a:t>その厳しい生活は東京の大学に送り出し社会人になるまで続いた。</a:t>
            </a:r>
            <a:endParaRPr lang="en-US" altLang="ja-JP" dirty="0" smtClean="0"/>
          </a:p>
          <a:p>
            <a:endParaRPr kumimoji="1" lang="en-US" altLang="ja-JP" dirty="0"/>
          </a:p>
          <a:p>
            <a:r>
              <a:rPr lang="ja-JP" altLang="en-US" dirty="0" smtClean="0"/>
              <a:t>その後、夫々結婚し独立し、愛子の葬式法事で次の世代が顔を合わせる。</a:t>
            </a:r>
            <a:endParaRPr kumimoji="1" lang="ja-JP" altLang="en-US" dirty="0"/>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0122" y="0"/>
            <a:ext cx="4591878" cy="6858000"/>
          </a:xfrm>
          <a:prstGeom prst="rect">
            <a:avLst/>
          </a:prstGeom>
        </p:spPr>
      </p:pic>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6843" y="4069643"/>
            <a:ext cx="3943452" cy="2602556"/>
          </a:xfrm>
          <a:prstGeom prst="rect">
            <a:avLst/>
          </a:prstGeom>
        </p:spPr>
      </p:pic>
    </p:spTree>
    <p:extLst>
      <p:ext uri="{BB962C8B-B14F-4D97-AF65-F5344CB8AC3E}">
        <p14:creationId xmlns:p14="http://schemas.microsoft.com/office/powerpoint/2010/main" val="35649180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新しい世代</a:t>
            </a:r>
            <a:endParaRPr kumimoji="1" lang="ja-JP" altLang="en-US" dirty="0"/>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42705"/>
            <a:ext cx="4410809" cy="6587572"/>
          </a:xfrm>
          <a:prstGeom prst="rect">
            <a:avLst/>
          </a:prstGeom>
        </p:spPr>
      </p:pic>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8441" y="142705"/>
            <a:ext cx="4479805" cy="6690618"/>
          </a:xfrm>
          <a:prstGeom prst="rect">
            <a:avLst/>
          </a:prstGeom>
        </p:spPr>
      </p:pic>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75084" y="142705"/>
            <a:ext cx="4591878" cy="6858000"/>
          </a:xfrm>
          <a:prstGeom prst="rect">
            <a:avLst/>
          </a:prstGeom>
        </p:spPr>
      </p:pic>
      <p:sp>
        <p:nvSpPr>
          <p:cNvPr id="6" name="テキスト ボックス 5"/>
          <p:cNvSpPr txBox="1"/>
          <p:nvPr/>
        </p:nvSpPr>
        <p:spPr>
          <a:xfrm>
            <a:off x="192456" y="-369332"/>
            <a:ext cx="2507810" cy="369332"/>
          </a:xfrm>
          <a:prstGeom prst="rect">
            <a:avLst/>
          </a:prstGeom>
          <a:noFill/>
        </p:spPr>
        <p:txBody>
          <a:bodyPr wrap="square" rtlCol="0">
            <a:spAutoFit/>
          </a:bodyPr>
          <a:lstStyle/>
          <a:p>
            <a:r>
              <a:rPr kumimoji="1" lang="ja-JP" altLang="en-US" dirty="0" smtClean="0"/>
              <a:t>昭和</a:t>
            </a:r>
            <a:r>
              <a:rPr kumimoji="1" lang="en-US" altLang="ja-JP" dirty="0" smtClean="0"/>
              <a:t>53</a:t>
            </a:r>
            <a:r>
              <a:rPr kumimoji="1" lang="ja-JP" altLang="en-US" dirty="0" smtClean="0"/>
              <a:t>年上古田縁側</a:t>
            </a:r>
            <a:endParaRPr kumimoji="1" lang="ja-JP" altLang="en-US" dirty="0"/>
          </a:p>
        </p:txBody>
      </p:sp>
    </p:spTree>
    <p:extLst>
      <p:ext uri="{BB962C8B-B14F-4D97-AF65-F5344CB8AC3E}">
        <p14:creationId xmlns:p14="http://schemas.microsoft.com/office/powerpoint/2010/main" val="2834600202"/>
      </p:ext>
    </p:extLst>
  </p:cSld>
  <p:clrMapOvr>
    <a:masterClrMapping/>
  </p:clrMapOvr>
  <p:transition spd="slow" advTm="21470">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6425" y="123246"/>
            <a:ext cx="10058400" cy="6734754"/>
          </a:xfrm>
          <a:prstGeom prst="rect">
            <a:avLst/>
          </a:prstGeom>
        </p:spPr>
      </p:pic>
      <p:sp>
        <p:nvSpPr>
          <p:cNvPr id="4" name="テキスト ボックス 3"/>
          <p:cNvSpPr txBox="1"/>
          <p:nvPr/>
        </p:nvSpPr>
        <p:spPr>
          <a:xfrm>
            <a:off x="365462" y="438150"/>
            <a:ext cx="1327536" cy="1200329"/>
          </a:xfrm>
          <a:prstGeom prst="rect">
            <a:avLst/>
          </a:prstGeom>
          <a:noFill/>
        </p:spPr>
        <p:txBody>
          <a:bodyPr vert="horz" wrap="square" rtlCol="0">
            <a:spAutoFit/>
          </a:bodyPr>
          <a:lstStyle/>
          <a:p>
            <a:r>
              <a:rPr kumimoji="1" lang="ja-JP" altLang="en-US" dirty="0" smtClean="0"/>
              <a:t>上古田墓地で従兄弟</a:t>
            </a:r>
            <a:endParaRPr kumimoji="1" lang="en-US" altLang="ja-JP" dirty="0" smtClean="0"/>
          </a:p>
          <a:p>
            <a:endParaRPr lang="en-US" altLang="ja-JP" dirty="0"/>
          </a:p>
          <a:p>
            <a:endParaRPr kumimoji="1" lang="ja-JP" altLang="en-US" dirty="0"/>
          </a:p>
        </p:txBody>
      </p:sp>
    </p:spTree>
    <p:extLst>
      <p:ext uri="{BB962C8B-B14F-4D97-AF65-F5344CB8AC3E}">
        <p14:creationId xmlns:p14="http://schemas.microsoft.com/office/powerpoint/2010/main" val="2869253241"/>
      </p:ext>
    </p:extLst>
  </p:cSld>
  <p:clrMapOvr>
    <a:masterClrMapping/>
  </p:clrMapOvr>
  <p:transition spd="med" advTm="16132">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26749" y="1231177"/>
            <a:ext cx="1419247" cy="646331"/>
          </a:xfrm>
          <a:prstGeom prst="rect">
            <a:avLst/>
          </a:prstGeom>
          <a:noFill/>
        </p:spPr>
        <p:txBody>
          <a:bodyPr vert="horz" wrap="square" rtlCol="0">
            <a:spAutoFit/>
          </a:bodyPr>
          <a:lstStyle/>
          <a:p>
            <a:r>
              <a:rPr kumimoji="1" lang="ja-JP" altLang="en-US" dirty="0" smtClean="0"/>
              <a:t>上古田お墓にて</a:t>
            </a:r>
            <a:endParaRPr kumimoji="1" lang="ja-JP" altLang="en-US" dirty="0"/>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4391" y="0"/>
            <a:ext cx="10058400" cy="6734754"/>
          </a:xfrm>
          <a:prstGeom prst="rect">
            <a:avLst/>
          </a:prstGeom>
        </p:spPr>
      </p:pic>
    </p:spTree>
    <p:extLst>
      <p:ext uri="{BB962C8B-B14F-4D97-AF65-F5344CB8AC3E}">
        <p14:creationId xmlns:p14="http://schemas.microsoft.com/office/powerpoint/2010/main" val="3236380187"/>
      </p:ext>
    </p:extLst>
  </p:cSld>
  <p:clrMapOvr>
    <a:masterClrMapping/>
  </p:clrMapOvr>
  <p:transition spd="slow" advTm="10374">
    <p:cove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4025" y="135802"/>
            <a:ext cx="9638724" cy="6613555"/>
          </a:xfrm>
          <a:prstGeom prst="rect">
            <a:avLst/>
          </a:prstGeom>
        </p:spPr>
      </p:pic>
      <p:sp>
        <p:nvSpPr>
          <p:cNvPr id="2" name="テキスト ボックス 1"/>
          <p:cNvSpPr txBox="1"/>
          <p:nvPr/>
        </p:nvSpPr>
        <p:spPr>
          <a:xfrm>
            <a:off x="434566" y="896293"/>
            <a:ext cx="1430448" cy="646331"/>
          </a:xfrm>
          <a:prstGeom prst="rect">
            <a:avLst/>
          </a:prstGeom>
          <a:noFill/>
        </p:spPr>
        <p:txBody>
          <a:bodyPr wrap="square" rtlCol="0">
            <a:spAutoFit/>
          </a:bodyPr>
          <a:lstStyle/>
          <a:p>
            <a:r>
              <a:rPr kumimoji="1" lang="ja-JP" altLang="en-US" dirty="0" smtClean="0"/>
              <a:t>昭和</a:t>
            </a:r>
            <a:r>
              <a:rPr kumimoji="1" lang="en-US" altLang="ja-JP" dirty="0" smtClean="0"/>
              <a:t>61</a:t>
            </a:r>
            <a:r>
              <a:rPr kumimoji="1" lang="ja-JP" altLang="en-US" dirty="0" smtClean="0"/>
              <a:t>年諏訪湖公園</a:t>
            </a:r>
            <a:endParaRPr kumimoji="1" lang="ja-JP" altLang="en-US" dirty="0"/>
          </a:p>
        </p:txBody>
      </p:sp>
    </p:spTree>
    <p:extLst>
      <p:ext uri="{BB962C8B-B14F-4D97-AF65-F5344CB8AC3E}">
        <p14:creationId xmlns:p14="http://schemas.microsoft.com/office/powerpoint/2010/main" val="3030570260"/>
      </p:ext>
    </p:extLst>
  </p:cSld>
  <p:clrMapOvr>
    <a:masterClrMapping/>
  </p:clrMapOvr>
  <mc:AlternateContent xmlns:mc="http://schemas.openxmlformats.org/markup-compatibility/2006" xmlns:p14="http://schemas.microsoft.com/office/powerpoint/2010/main">
    <mc:Choice Requires="p14">
      <p:transition spd="med" p14:dur="700" advTm="11398">
        <p:fade/>
      </p:transition>
    </mc:Choice>
    <mc:Fallback xmlns="">
      <p:transition spd="med" advTm="11398">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smtClean="0"/>
              <a:t>岡谷の住宅新築</a:t>
            </a:r>
            <a:endParaRPr kumimoji="1" lang="ja-JP" altLang="en-US" dirty="0"/>
          </a:p>
        </p:txBody>
      </p:sp>
      <p:pic>
        <p:nvPicPr>
          <p:cNvPr id="6" name="コンテンツ プレースホルダー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995629" y="1206631"/>
            <a:ext cx="7054787" cy="4754827"/>
          </a:xfrm>
        </p:spPr>
      </p:pic>
      <p:sp>
        <p:nvSpPr>
          <p:cNvPr id="5" name="テキスト プレースホルダー 4"/>
          <p:cNvSpPr>
            <a:spLocks noGrp="1"/>
          </p:cNvSpPr>
          <p:nvPr>
            <p:ph type="body" sz="half" idx="2"/>
          </p:nvPr>
        </p:nvSpPr>
        <p:spPr/>
        <p:txBody>
          <a:bodyPr/>
          <a:lstStyle/>
          <a:p>
            <a:r>
              <a:rPr kumimoji="1" lang="en-US" altLang="ja-JP" dirty="0" smtClean="0"/>
              <a:t>1985</a:t>
            </a:r>
            <a:r>
              <a:rPr kumimoji="1" lang="ja-JP" altLang="en-US" dirty="0" smtClean="0"/>
              <a:t>年</a:t>
            </a:r>
            <a:endParaRPr kumimoji="1" lang="ja-JP" altLang="en-US" dirty="0"/>
          </a:p>
        </p:txBody>
      </p:sp>
    </p:spTree>
    <p:extLst>
      <p:ext uri="{BB962C8B-B14F-4D97-AF65-F5344CB8AC3E}">
        <p14:creationId xmlns:p14="http://schemas.microsoft.com/office/powerpoint/2010/main" val="28428836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9402" y="3833566"/>
            <a:ext cx="3251200" cy="2438400"/>
          </a:xfrm>
          <a:prstGeom prst="rect">
            <a:avLst/>
          </a:prstGeom>
        </p:spPr>
      </p:pic>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1501" y="112115"/>
            <a:ext cx="2987046" cy="4355601"/>
          </a:xfrm>
          <a:prstGeom prst="rect">
            <a:avLst/>
          </a:prstGeom>
        </p:spPr>
      </p:pic>
      <p:sp>
        <p:nvSpPr>
          <p:cNvPr id="2" name="タイトル 1"/>
          <p:cNvSpPr>
            <a:spLocks noGrp="1"/>
          </p:cNvSpPr>
          <p:nvPr>
            <p:ph type="title"/>
          </p:nvPr>
        </p:nvSpPr>
        <p:spPr/>
        <p:txBody>
          <a:bodyPr>
            <a:normAutofit/>
          </a:bodyPr>
          <a:lstStyle/>
          <a:p>
            <a:r>
              <a:rPr kumimoji="1" lang="ja-JP" altLang="en-US" sz="3200" dirty="0" smtClean="0"/>
              <a:t>家の修復工事</a:t>
            </a:r>
            <a:endParaRPr kumimoji="1" lang="ja-JP" altLang="en-US" sz="3200" dirty="0"/>
          </a:p>
        </p:txBody>
      </p:sp>
      <p:pic>
        <p:nvPicPr>
          <p:cNvPr id="4" name="図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4837" y="206383"/>
            <a:ext cx="2987046" cy="4355601"/>
          </a:xfrm>
          <a:prstGeom prst="rect">
            <a:avLst/>
          </a:prstGeom>
        </p:spPr>
      </p:pic>
      <p:pic>
        <p:nvPicPr>
          <p:cNvPr id="3" name="図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964" y="1661936"/>
            <a:ext cx="3441144" cy="5139371"/>
          </a:xfrm>
          <a:prstGeom prst="rect">
            <a:avLst/>
          </a:prstGeom>
        </p:spPr>
      </p:pic>
      <p:sp>
        <p:nvSpPr>
          <p:cNvPr id="7" name="テキスト ボックス 6"/>
          <p:cNvSpPr txBox="1"/>
          <p:nvPr/>
        </p:nvSpPr>
        <p:spPr>
          <a:xfrm>
            <a:off x="4132439" y="5674129"/>
            <a:ext cx="3975768" cy="369332"/>
          </a:xfrm>
          <a:prstGeom prst="rect">
            <a:avLst/>
          </a:prstGeom>
          <a:noFill/>
          <a:ln>
            <a:solidFill>
              <a:schemeClr val="accent1"/>
            </a:solidFill>
          </a:ln>
        </p:spPr>
        <p:txBody>
          <a:bodyPr wrap="none" rtlCol="0">
            <a:spAutoFit/>
          </a:bodyPr>
          <a:lstStyle/>
          <a:p>
            <a:r>
              <a:rPr kumimoji="1" lang="ja-JP" altLang="en-US" dirty="0" smtClean="0"/>
              <a:t>土蔵も雨漏りのため瓦に葺き替え（Ｈ</a:t>
            </a:r>
            <a:r>
              <a:rPr lang="en-US" altLang="ja-JP" dirty="0"/>
              <a:t>8</a:t>
            </a:r>
            <a:r>
              <a:rPr kumimoji="1" lang="ja-JP" altLang="en-US" dirty="0" smtClean="0"/>
              <a:t>）</a:t>
            </a:r>
            <a:endParaRPr kumimoji="1" lang="ja-JP" altLang="en-US" dirty="0"/>
          </a:p>
        </p:txBody>
      </p:sp>
      <p:pic>
        <p:nvPicPr>
          <p:cNvPr id="8" name="図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91543" y="3272868"/>
            <a:ext cx="3186260" cy="2389695"/>
          </a:xfrm>
          <a:prstGeom prst="rect">
            <a:avLst/>
          </a:prstGeom>
        </p:spPr>
      </p:pic>
      <p:sp>
        <p:nvSpPr>
          <p:cNvPr id="10" name="テキスト ボックス 9"/>
          <p:cNvSpPr txBox="1"/>
          <p:nvPr/>
        </p:nvSpPr>
        <p:spPr>
          <a:xfrm>
            <a:off x="8991501" y="6271966"/>
            <a:ext cx="2904962" cy="369332"/>
          </a:xfrm>
          <a:prstGeom prst="rect">
            <a:avLst/>
          </a:prstGeom>
          <a:noFill/>
        </p:spPr>
        <p:txBody>
          <a:bodyPr wrap="none" rtlCol="0">
            <a:spAutoFit/>
          </a:bodyPr>
          <a:lstStyle/>
          <a:p>
            <a:r>
              <a:rPr kumimoji="1" lang="ja-JP" altLang="en-US" dirty="0" smtClean="0"/>
              <a:t>便所の下屋基礎工事（Ｈ</a:t>
            </a:r>
            <a:r>
              <a:rPr kumimoji="1" lang="en-US" altLang="ja-JP" dirty="0" smtClean="0"/>
              <a:t>24</a:t>
            </a:r>
            <a:r>
              <a:rPr kumimoji="1" lang="ja-JP" altLang="en-US" dirty="0" smtClean="0"/>
              <a:t>）</a:t>
            </a:r>
            <a:endParaRPr kumimoji="1" lang="ja-JP" altLang="en-US" dirty="0"/>
          </a:p>
        </p:txBody>
      </p:sp>
    </p:spTree>
    <p:extLst>
      <p:ext uri="{BB962C8B-B14F-4D97-AF65-F5344CB8AC3E}">
        <p14:creationId xmlns:p14="http://schemas.microsoft.com/office/powerpoint/2010/main" val="2452384242"/>
      </p:ext>
    </p:extLst>
  </p:cSld>
  <p:clrMapOvr>
    <a:masterClrMapping/>
  </p:clrMapOvr>
  <mc:AlternateContent xmlns:mc="http://schemas.openxmlformats.org/markup-compatibility/2006" xmlns:p14="http://schemas.microsoft.com/office/powerpoint/2010/main">
    <mc:Choice Requires="p14">
      <p:transition spd="slow" p14:dur="2000" advTm="10848"/>
    </mc:Choice>
    <mc:Fallback xmlns="">
      <p:transition spd="slow" advTm="10848"/>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smtClean="0"/>
              <a:t>現況の間取り</a:t>
            </a:r>
            <a:endParaRPr kumimoji="1" lang="ja-JP" altLang="en-US" dirty="0"/>
          </a:p>
        </p:txBody>
      </p:sp>
      <p:pic>
        <p:nvPicPr>
          <p:cNvPr id="6" name="コンテンツ プレースホルダー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706953" y="987425"/>
            <a:ext cx="5124670" cy="4873625"/>
          </a:xfrm>
        </p:spPr>
      </p:pic>
      <p:sp>
        <p:nvSpPr>
          <p:cNvPr id="5" name="テキスト プレースホルダー 4"/>
          <p:cNvSpPr>
            <a:spLocks noGrp="1"/>
          </p:cNvSpPr>
          <p:nvPr>
            <p:ph type="body" sz="half" idx="2"/>
          </p:nvPr>
        </p:nvSpPr>
        <p:spPr/>
        <p:txBody>
          <a:bodyPr/>
          <a:lstStyle/>
          <a:p>
            <a:r>
              <a:rPr kumimoji="1" lang="ja-JP" altLang="en-US" dirty="0" smtClean="0"/>
              <a:t>　昭和</a:t>
            </a:r>
            <a:r>
              <a:rPr kumimoji="1" lang="en-US" altLang="ja-JP" dirty="0" smtClean="0"/>
              <a:t>60</a:t>
            </a:r>
            <a:r>
              <a:rPr kumimoji="1" lang="ja-JP" altLang="en-US" dirty="0" smtClean="0"/>
              <a:t>年屋根の雨漏りがひどく垂木野地板を替え瓦を葺き替える工事を行う。　</a:t>
            </a:r>
            <a:endParaRPr kumimoji="1" lang="en-US" altLang="ja-JP" dirty="0" smtClean="0"/>
          </a:p>
          <a:p>
            <a:r>
              <a:rPr kumimoji="1" lang="ja-JP" altLang="en-US" dirty="0" smtClean="0"/>
              <a:t>　その後家を借りる人が現れ浴室、トイレの整備を行う。茶の間、会議室の床、</a:t>
            </a:r>
            <a:r>
              <a:rPr kumimoji="1" lang="en-US" altLang="ja-JP" dirty="0" smtClean="0"/>
              <a:t>2</a:t>
            </a:r>
            <a:r>
              <a:rPr kumimoji="1" lang="ja-JP" altLang="en-US" dirty="0" smtClean="0"/>
              <a:t>階のサッシなどは借主が整備した。</a:t>
            </a:r>
            <a:endParaRPr kumimoji="1" lang="en-US" altLang="ja-JP" dirty="0" smtClean="0"/>
          </a:p>
          <a:p>
            <a:r>
              <a:rPr kumimoji="1" lang="ja-JP" altLang="en-US" dirty="0" smtClean="0"/>
              <a:t>　平成</a:t>
            </a:r>
            <a:r>
              <a:rPr kumimoji="1" lang="en-US" altLang="ja-JP" dirty="0" smtClean="0"/>
              <a:t>18</a:t>
            </a:r>
            <a:r>
              <a:rPr kumimoji="1" lang="ja-JP" altLang="en-US" dirty="0" smtClean="0"/>
              <a:t>年の水害と長年、人が住まなかったことで寝部屋と中部屋の床が落ちたので</a:t>
            </a:r>
            <a:r>
              <a:rPr lang="ja-JP" altLang="en-US" dirty="0" smtClean="0"/>
              <a:t>修繕を兼ね寝室を</a:t>
            </a:r>
            <a:r>
              <a:rPr lang="en-US" altLang="ja-JP" dirty="0" smtClean="0"/>
              <a:t>8</a:t>
            </a:r>
            <a:r>
              <a:rPr lang="ja-JP" altLang="en-US" dirty="0" smtClean="0"/>
              <a:t>帖に広げ廊下を設けた。</a:t>
            </a:r>
            <a:endParaRPr lang="en-US" altLang="ja-JP" dirty="0" smtClean="0"/>
          </a:p>
          <a:p>
            <a:r>
              <a:rPr lang="ja-JP" altLang="en-US" dirty="0" smtClean="0"/>
              <a:t>　その後も便所部分の不等沈下が大きくこの部分に平成</a:t>
            </a:r>
            <a:r>
              <a:rPr lang="en-US" altLang="ja-JP" dirty="0" smtClean="0"/>
              <a:t>24</a:t>
            </a:r>
            <a:r>
              <a:rPr lang="ja-JP" altLang="en-US" dirty="0" smtClean="0"/>
              <a:t>年コンクリートの基礎を設けた。</a:t>
            </a:r>
            <a:endParaRPr kumimoji="1" lang="ja-JP" altLang="en-US" dirty="0"/>
          </a:p>
        </p:txBody>
      </p:sp>
    </p:spTree>
    <p:extLst>
      <p:ext uri="{BB962C8B-B14F-4D97-AF65-F5344CB8AC3E}">
        <p14:creationId xmlns:p14="http://schemas.microsoft.com/office/powerpoint/2010/main" val="3072755919"/>
      </p:ext>
    </p:extLst>
  </p:cSld>
  <p:clrMapOvr>
    <a:masterClrMapping/>
  </p:clrMapOvr>
  <p:transition spd="slow" advTm="30798">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5780" y="443621"/>
            <a:ext cx="9150120" cy="6414380"/>
          </a:xfrm>
          <a:prstGeom prst="rect">
            <a:avLst/>
          </a:prstGeom>
        </p:spPr>
      </p:pic>
      <p:sp>
        <p:nvSpPr>
          <p:cNvPr id="9" name="テキスト ボックス 8"/>
          <p:cNvSpPr txBox="1"/>
          <p:nvPr/>
        </p:nvSpPr>
        <p:spPr>
          <a:xfrm>
            <a:off x="407406" y="733331"/>
            <a:ext cx="1140737" cy="369332"/>
          </a:xfrm>
          <a:prstGeom prst="rect">
            <a:avLst/>
          </a:prstGeom>
          <a:noFill/>
        </p:spPr>
        <p:txBody>
          <a:bodyPr wrap="square" rtlCol="0">
            <a:spAutoFit/>
          </a:bodyPr>
          <a:lstStyle/>
          <a:p>
            <a:r>
              <a:rPr kumimoji="1" lang="ja-JP" altLang="en-US" dirty="0" smtClean="0"/>
              <a:t>平成</a:t>
            </a:r>
            <a:r>
              <a:rPr kumimoji="1" lang="en-US" altLang="ja-JP" dirty="0" smtClean="0"/>
              <a:t>5</a:t>
            </a:r>
            <a:r>
              <a:rPr kumimoji="1" lang="ja-JP" altLang="en-US" dirty="0" smtClean="0"/>
              <a:t>年</a:t>
            </a:r>
            <a:endParaRPr kumimoji="1" lang="ja-JP" altLang="en-US" dirty="0"/>
          </a:p>
        </p:txBody>
      </p:sp>
    </p:spTree>
    <p:extLst>
      <p:ext uri="{BB962C8B-B14F-4D97-AF65-F5344CB8AC3E}">
        <p14:creationId xmlns:p14="http://schemas.microsoft.com/office/powerpoint/2010/main" val="26952065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11365">
        <p15:prstTrans prst="curtains"/>
      </p:transition>
    </mc:Choice>
    <mc:Fallback xmlns="">
      <p:transition spd="slow" advTm="11365">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14327" y="301751"/>
            <a:ext cx="9327695" cy="6396273"/>
          </a:xfrm>
          <a:prstGeom prst="rect">
            <a:avLst/>
          </a:prstGeom>
        </p:spPr>
      </p:pic>
      <p:sp>
        <p:nvSpPr>
          <p:cNvPr id="6" name="テキスト ボックス 5"/>
          <p:cNvSpPr txBox="1"/>
          <p:nvPr/>
        </p:nvSpPr>
        <p:spPr>
          <a:xfrm>
            <a:off x="289711" y="669956"/>
            <a:ext cx="1267485" cy="369332"/>
          </a:xfrm>
          <a:prstGeom prst="rect">
            <a:avLst/>
          </a:prstGeom>
          <a:noFill/>
        </p:spPr>
        <p:txBody>
          <a:bodyPr wrap="square" rtlCol="0">
            <a:spAutoFit/>
          </a:bodyPr>
          <a:lstStyle/>
          <a:p>
            <a:r>
              <a:rPr kumimoji="1" lang="ja-JP" altLang="en-US" dirty="0" smtClean="0"/>
              <a:t>平成</a:t>
            </a:r>
            <a:r>
              <a:rPr kumimoji="1" lang="en-US" altLang="ja-JP" dirty="0" smtClean="0"/>
              <a:t>5</a:t>
            </a:r>
            <a:r>
              <a:rPr kumimoji="1" lang="ja-JP" altLang="en-US" dirty="0" smtClean="0"/>
              <a:t>年</a:t>
            </a:r>
            <a:endParaRPr kumimoji="1" lang="ja-JP" altLang="en-US" dirty="0"/>
          </a:p>
        </p:txBody>
      </p:sp>
    </p:spTree>
    <p:extLst>
      <p:ext uri="{BB962C8B-B14F-4D97-AF65-F5344CB8AC3E}">
        <p14:creationId xmlns:p14="http://schemas.microsoft.com/office/powerpoint/2010/main" val="1448757062"/>
      </p:ext>
    </p:extLst>
  </p:cSld>
  <p:clrMapOvr>
    <a:masterClrMapping/>
  </p:clrMapOvr>
  <mc:AlternateContent xmlns:mc="http://schemas.openxmlformats.org/markup-compatibility/2006" xmlns:p14="http://schemas.microsoft.com/office/powerpoint/2010/main">
    <mc:Choice Requires="p14">
      <p:transition spd="slow" p14:dur="3400" advTm="11629">
        <p14:reveal/>
      </p:transition>
    </mc:Choice>
    <mc:Fallback xmlns="">
      <p:transition spd="slow" advTm="11629">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上古田の上手に住宅を新築</a:t>
            </a:r>
            <a:endParaRPr kumimoji="1" lang="ja-JP" altLang="en-US" dirty="0"/>
          </a:p>
        </p:txBody>
      </p:sp>
      <p:pic>
        <p:nvPicPr>
          <p:cNvPr id="4" name="コンテンツ プレースホルダー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5422041" y="1248276"/>
            <a:ext cx="5694493" cy="4351923"/>
          </a:xfrm>
        </p:spPr>
      </p:pic>
      <p:sp>
        <p:nvSpPr>
          <p:cNvPr id="5" name="テキスト プレースホルダー 4"/>
          <p:cNvSpPr>
            <a:spLocks noGrp="1"/>
          </p:cNvSpPr>
          <p:nvPr>
            <p:ph type="body" sz="half" idx="2"/>
          </p:nvPr>
        </p:nvSpPr>
        <p:spPr>
          <a:xfrm>
            <a:off x="983224" y="2120153"/>
            <a:ext cx="3932237" cy="4410635"/>
          </a:xfrm>
        </p:spPr>
        <p:txBody>
          <a:bodyPr>
            <a:noAutofit/>
          </a:bodyPr>
          <a:lstStyle/>
          <a:p>
            <a:pPr>
              <a:lnSpc>
                <a:spcPct val="120000"/>
              </a:lnSpc>
            </a:pPr>
            <a:r>
              <a:rPr kumimoji="1" lang="ja-JP" altLang="en-US" sz="1500" dirty="0" smtClean="0">
                <a:latin typeface="+mn-ea"/>
              </a:rPr>
              <a:t>大正</a:t>
            </a:r>
            <a:r>
              <a:rPr kumimoji="1" lang="en-US" altLang="ja-JP" sz="1500" dirty="0" smtClean="0">
                <a:latin typeface="+mn-ea"/>
              </a:rPr>
              <a:t>3</a:t>
            </a:r>
            <a:r>
              <a:rPr kumimoji="1" lang="ja-JP" altLang="en-US" sz="1500" dirty="0" smtClean="0">
                <a:latin typeface="+mn-ea"/>
              </a:rPr>
              <a:t>年唐沢英治</a:t>
            </a:r>
            <a:r>
              <a:rPr kumimoji="1" lang="en-US" altLang="ja-JP" sz="1500" dirty="0" smtClean="0">
                <a:latin typeface="+mn-ea"/>
              </a:rPr>
              <a:t>35</a:t>
            </a:r>
            <a:r>
              <a:rPr kumimoji="1" lang="ja-JP" altLang="en-US" sz="1500" dirty="0" smtClean="0">
                <a:latin typeface="+mn-ea"/>
              </a:rPr>
              <a:t>歳の時家を建てる</a:t>
            </a:r>
            <a:endParaRPr kumimoji="1" lang="en-US" altLang="ja-JP" sz="1500" dirty="0" smtClean="0">
              <a:latin typeface="+mn-ea"/>
            </a:endParaRPr>
          </a:p>
          <a:p>
            <a:pPr>
              <a:lnSpc>
                <a:spcPct val="120000"/>
              </a:lnSpc>
            </a:pPr>
            <a:r>
              <a:rPr lang="ja-JP" altLang="en-US" sz="1500" dirty="0" smtClean="0">
                <a:latin typeface="+mn-ea"/>
              </a:rPr>
              <a:t>家族総出で建前を手伝い唐澤組の職人の多くが映っている。</a:t>
            </a:r>
            <a:endParaRPr lang="en-US" altLang="ja-JP" sz="1500" dirty="0" smtClean="0">
              <a:latin typeface="+mn-ea"/>
            </a:endParaRPr>
          </a:p>
          <a:p>
            <a:pPr>
              <a:lnSpc>
                <a:spcPct val="120000"/>
              </a:lnSpc>
            </a:pPr>
            <a:r>
              <a:rPr lang="ja-JP" altLang="en-US" sz="1500" dirty="0" smtClean="0">
                <a:latin typeface="+mn-ea"/>
              </a:rPr>
              <a:t>唐澤長十</a:t>
            </a:r>
            <a:r>
              <a:rPr lang="en-US" altLang="ja-JP" sz="1500" dirty="0" smtClean="0">
                <a:latin typeface="+mn-ea"/>
              </a:rPr>
              <a:t>70</a:t>
            </a:r>
            <a:r>
              <a:rPr lang="ja-JP" altLang="en-US" sz="1500" dirty="0" smtClean="0">
                <a:latin typeface="+mn-ea"/>
              </a:rPr>
              <a:t>歳、妻</a:t>
            </a:r>
            <a:r>
              <a:rPr lang="ja-JP" altLang="en-US" sz="1500" dirty="0" err="1" smtClean="0">
                <a:latin typeface="+mn-ea"/>
              </a:rPr>
              <a:t>いね</a:t>
            </a:r>
            <a:r>
              <a:rPr lang="en-US" altLang="ja-JP" sz="1500" dirty="0" smtClean="0">
                <a:latin typeface="+mn-ea"/>
              </a:rPr>
              <a:t>56</a:t>
            </a:r>
            <a:r>
              <a:rPr lang="ja-JP" altLang="en-US" sz="1500" dirty="0" smtClean="0">
                <a:latin typeface="+mn-ea"/>
              </a:rPr>
              <a:t>歳</a:t>
            </a:r>
            <a:endParaRPr lang="en-US" altLang="ja-JP" sz="1500" dirty="0" smtClean="0">
              <a:latin typeface="+mn-ea"/>
            </a:endParaRPr>
          </a:p>
          <a:p>
            <a:pPr>
              <a:lnSpc>
                <a:spcPct val="120000"/>
              </a:lnSpc>
            </a:pPr>
            <a:r>
              <a:rPr lang="ja-JP" altLang="en-US" sz="1500" dirty="0">
                <a:latin typeface="+mn-ea"/>
              </a:rPr>
              <a:t>英</a:t>
            </a:r>
            <a:r>
              <a:rPr lang="ja-JP" altLang="en-US" sz="1500" dirty="0" smtClean="0">
                <a:latin typeface="+mn-ea"/>
              </a:rPr>
              <a:t>治</a:t>
            </a:r>
            <a:r>
              <a:rPr lang="en-US" altLang="ja-JP" sz="1500" dirty="0" smtClean="0">
                <a:latin typeface="+mn-ea"/>
              </a:rPr>
              <a:t>35</a:t>
            </a:r>
            <a:r>
              <a:rPr lang="ja-JP" altLang="en-US" sz="1500" dirty="0" smtClean="0">
                <a:latin typeface="+mn-ea"/>
              </a:rPr>
              <a:t>歳、妻</a:t>
            </a:r>
            <a:r>
              <a:rPr lang="ja-JP" altLang="en-US" sz="1500" dirty="0" err="1" smtClean="0">
                <a:latin typeface="+mn-ea"/>
              </a:rPr>
              <a:t>き</a:t>
            </a:r>
            <a:r>
              <a:rPr lang="ja-JP" altLang="en-US" sz="1500" dirty="0" smtClean="0">
                <a:latin typeface="+mn-ea"/>
              </a:rPr>
              <a:t>はる</a:t>
            </a:r>
            <a:r>
              <a:rPr lang="en-US" altLang="ja-JP" sz="1500" dirty="0" smtClean="0">
                <a:latin typeface="+mn-ea"/>
              </a:rPr>
              <a:t>31</a:t>
            </a:r>
            <a:r>
              <a:rPr lang="ja-JP" altLang="en-US" sz="1500" dirty="0" smtClean="0">
                <a:latin typeface="+mn-ea"/>
              </a:rPr>
              <a:t>歳</a:t>
            </a:r>
            <a:endParaRPr lang="en-US" altLang="ja-JP" sz="1500" dirty="0" smtClean="0">
              <a:latin typeface="+mn-ea"/>
            </a:endParaRPr>
          </a:p>
          <a:p>
            <a:pPr>
              <a:lnSpc>
                <a:spcPct val="120000"/>
              </a:lnSpc>
            </a:pPr>
            <a:r>
              <a:rPr lang="ja-JP" altLang="en-US" sz="1500" dirty="0" smtClean="0">
                <a:latin typeface="+mn-ea"/>
              </a:rPr>
              <a:t>英治の子：英一</a:t>
            </a:r>
            <a:r>
              <a:rPr lang="en-US" altLang="ja-JP" sz="1500" dirty="0" smtClean="0">
                <a:latin typeface="+mn-ea"/>
              </a:rPr>
              <a:t>4</a:t>
            </a:r>
            <a:r>
              <a:rPr lang="ja-JP" altLang="en-US" sz="1500" dirty="0" smtClean="0">
                <a:latin typeface="+mn-ea"/>
              </a:rPr>
              <a:t>歳、久郎</a:t>
            </a:r>
            <a:r>
              <a:rPr lang="en-US" altLang="ja-JP" sz="1500" dirty="0" smtClean="0">
                <a:latin typeface="+mn-ea"/>
              </a:rPr>
              <a:t>2</a:t>
            </a:r>
            <a:r>
              <a:rPr lang="ja-JP" altLang="en-US" sz="1500" dirty="0" smtClean="0">
                <a:latin typeface="+mn-ea"/>
              </a:rPr>
              <a:t>歳、</a:t>
            </a:r>
            <a:r>
              <a:rPr lang="ja-JP" altLang="en-US" sz="1500" dirty="0" err="1" smtClean="0">
                <a:latin typeface="+mn-ea"/>
              </a:rPr>
              <a:t>みゑ</a:t>
            </a:r>
            <a:r>
              <a:rPr lang="ja-JP" altLang="en-US" sz="1500" dirty="0" smtClean="0">
                <a:latin typeface="+mn-ea"/>
              </a:rPr>
              <a:t>子</a:t>
            </a:r>
            <a:r>
              <a:rPr lang="en-US" altLang="ja-JP" sz="1500" dirty="0" smtClean="0">
                <a:latin typeface="+mn-ea"/>
              </a:rPr>
              <a:t>0</a:t>
            </a:r>
            <a:r>
              <a:rPr lang="ja-JP" altLang="en-US" sz="1500" dirty="0" smtClean="0">
                <a:latin typeface="+mn-ea"/>
              </a:rPr>
              <a:t>・</a:t>
            </a:r>
            <a:r>
              <a:rPr lang="en-US" altLang="ja-JP" sz="1500" dirty="0" smtClean="0">
                <a:latin typeface="+mn-ea"/>
              </a:rPr>
              <a:t>6</a:t>
            </a:r>
            <a:r>
              <a:rPr lang="ja-JP" altLang="en-US" sz="1500" dirty="0" smtClean="0">
                <a:latin typeface="+mn-ea"/>
              </a:rPr>
              <a:t>歳</a:t>
            </a:r>
            <a:endParaRPr lang="en-US" altLang="ja-JP" sz="1500" dirty="0" smtClean="0">
              <a:latin typeface="+mn-ea"/>
            </a:endParaRPr>
          </a:p>
          <a:p>
            <a:pPr>
              <a:lnSpc>
                <a:spcPct val="120000"/>
              </a:lnSpc>
            </a:pPr>
            <a:endParaRPr lang="en-US" altLang="ja-JP" sz="1500" dirty="0" smtClean="0">
              <a:latin typeface="+mn-ea"/>
            </a:endParaRPr>
          </a:p>
          <a:p>
            <a:pPr>
              <a:lnSpc>
                <a:spcPct val="120000"/>
              </a:lnSpc>
            </a:pPr>
            <a:r>
              <a:rPr lang="ja-JP" altLang="en-US" sz="1500" dirty="0" smtClean="0">
                <a:latin typeface="+mn-ea"/>
              </a:rPr>
              <a:t>長十の子：俵治</a:t>
            </a:r>
            <a:r>
              <a:rPr lang="en-US" altLang="ja-JP" sz="1500" dirty="0" smtClean="0">
                <a:latin typeface="+mn-ea"/>
              </a:rPr>
              <a:t>31</a:t>
            </a:r>
            <a:r>
              <a:rPr lang="ja-JP" altLang="en-US" sz="1500" dirty="0" err="1" smtClean="0">
                <a:latin typeface="+mn-ea"/>
              </a:rPr>
              <a:t>、けさゑ</a:t>
            </a:r>
            <a:r>
              <a:rPr lang="en-US" altLang="ja-JP" sz="1500" dirty="0" smtClean="0">
                <a:latin typeface="+mn-ea"/>
              </a:rPr>
              <a:t>28</a:t>
            </a:r>
            <a:r>
              <a:rPr lang="ja-JP" altLang="en-US" sz="1500" dirty="0" err="1" smtClean="0">
                <a:latin typeface="+mn-ea"/>
              </a:rPr>
              <a:t>、ふさゑ</a:t>
            </a:r>
            <a:r>
              <a:rPr lang="en-US" altLang="ja-JP" sz="1500" dirty="0" smtClean="0">
                <a:latin typeface="+mn-ea"/>
              </a:rPr>
              <a:t>26</a:t>
            </a:r>
            <a:r>
              <a:rPr lang="ja-JP" altLang="en-US" sz="1500" dirty="0" err="1" smtClean="0">
                <a:latin typeface="+mn-ea"/>
              </a:rPr>
              <a:t>、</a:t>
            </a:r>
            <a:r>
              <a:rPr lang="ja-JP" altLang="en-US" sz="1500" dirty="0" smtClean="0">
                <a:latin typeface="+mn-ea"/>
              </a:rPr>
              <a:t>かく</a:t>
            </a:r>
            <a:r>
              <a:rPr lang="ja-JP" altLang="en-US" sz="1500" dirty="0" err="1" smtClean="0">
                <a:latin typeface="+mn-ea"/>
              </a:rPr>
              <a:t>ゑ</a:t>
            </a:r>
            <a:r>
              <a:rPr lang="en-US" altLang="ja-JP" sz="1500" dirty="0" smtClean="0">
                <a:latin typeface="+mn-ea"/>
              </a:rPr>
              <a:t>23</a:t>
            </a:r>
            <a:r>
              <a:rPr lang="ja-JP" altLang="en-US" sz="1500" dirty="0" err="1" smtClean="0">
                <a:latin typeface="+mn-ea"/>
              </a:rPr>
              <a:t>、</a:t>
            </a:r>
            <a:r>
              <a:rPr lang="ja-JP" altLang="en-US" sz="1500" dirty="0" smtClean="0">
                <a:latin typeface="+mn-ea"/>
              </a:rPr>
              <a:t>信雄</a:t>
            </a:r>
            <a:r>
              <a:rPr lang="en-US" altLang="ja-JP" sz="1500" dirty="0" smtClean="0">
                <a:latin typeface="+mn-ea"/>
              </a:rPr>
              <a:t>21</a:t>
            </a:r>
            <a:r>
              <a:rPr lang="ja-JP" altLang="en-US" sz="1500" dirty="0" err="1" smtClean="0">
                <a:latin typeface="+mn-ea"/>
              </a:rPr>
              <a:t>、</a:t>
            </a:r>
            <a:r>
              <a:rPr lang="ja-JP" altLang="en-US" sz="1500" dirty="0" smtClean="0">
                <a:latin typeface="+mn-ea"/>
              </a:rPr>
              <a:t>秀雄</a:t>
            </a:r>
            <a:r>
              <a:rPr lang="en-US" altLang="ja-JP" sz="1500" dirty="0" smtClean="0">
                <a:latin typeface="+mn-ea"/>
              </a:rPr>
              <a:t>17</a:t>
            </a:r>
            <a:r>
              <a:rPr lang="ja-JP" altLang="en-US" sz="1500" dirty="0" err="1" smtClean="0">
                <a:latin typeface="+mn-ea"/>
              </a:rPr>
              <a:t>、</a:t>
            </a:r>
            <a:r>
              <a:rPr lang="ja-JP" altLang="en-US" sz="1500" dirty="0" smtClean="0">
                <a:latin typeface="+mn-ea"/>
              </a:rPr>
              <a:t>盛雄</a:t>
            </a:r>
            <a:r>
              <a:rPr lang="en-US" altLang="ja-JP" sz="1500" dirty="0" smtClean="0">
                <a:latin typeface="+mn-ea"/>
              </a:rPr>
              <a:t>15</a:t>
            </a:r>
            <a:r>
              <a:rPr lang="ja-JP" altLang="en-US" sz="1500" dirty="0" err="1" smtClean="0">
                <a:latin typeface="+mn-ea"/>
              </a:rPr>
              <a:t>、おてふ</a:t>
            </a:r>
            <a:r>
              <a:rPr lang="en-US" altLang="ja-JP" sz="1500" dirty="0" smtClean="0">
                <a:latin typeface="+mn-ea"/>
              </a:rPr>
              <a:t>12</a:t>
            </a:r>
            <a:r>
              <a:rPr lang="ja-JP" altLang="en-US" sz="1500" dirty="0" smtClean="0">
                <a:latin typeface="+mn-ea"/>
              </a:rPr>
              <a:t>歳</a:t>
            </a:r>
            <a:endParaRPr lang="en-US" altLang="ja-JP" sz="1500" dirty="0" smtClean="0">
              <a:latin typeface="+mn-ea"/>
            </a:endParaRPr>
          </a:p>
          <a:p>
            <a:pPr>
              <a:lnSpc>
                <a:spcPct val="120000"/>
              </a:lnSpc>
            </a:pPr>
            <a:r>
              <a:rPr lang="ja-JP" altLang="en-US" sz="1500" dirty="0" smtClean="0">
                <a:latin typeface="+mn-ea"/>
              </a:rPr>
              <a:t>この</a:t>
            </a:r>
            <a:r>
              <a:rPr lang="ja-JP" altLang="en-US" sz="1500" dirty="0">
                <a:latin typeface="+mn-ea"/>
              </a:rPr>
              <a:t>年悪い風邪が流行り建前の手伝いに来た人たち</a:t>
            </a:r>
            <a:r>
              <a:rPr lang="ja-JP" altLang="en-US" sz="1500" dirty="0" smtClean="0">
                <a:latin typeface="+mn-ea"/>
              </a:rPr>
              <a:t>が大勢倒れ本家では寝るとろがなく、総出</a:t>
            </a:r>
            <a:r>
              <a:rPr lang="ja-JP" altLang="en-US" sz="1500" dirty="0">
                <a:latin typeface="+mn-ea"/>
              </a:rPr>
              <a:t>で看病</a:t>
            </a:r>
            <a:r>
              <a:rPr lang="ja-JP" altLang="en-US" sz="1500" dirty="0" smtClean="0">
                <a:latin typeface="+mn-ea"/>
              </a:rPr>
              <a:t>した（本家の庫</a:t>
            </a:r>
            <a:r>
              <a:rPr lang="ja-JP" altLang="en-US" sz="1500" dirty="0">
                <a:latin typeface="+mn-ea"/>
              </a:rPr>
              <a:t>吉</a:t>
            </a:r>
            <a:r>
              <a:rPr lang="ja-JP" altLang="en-US" sz="1500" dirty="0" smtClean="0">
                <a:latin typeface="+mn-ea"/>
              </a:rPr>
              <a:t>さん談）</a:t>
            </a:r>
            <a:endParaRPr lang="en-US" altLang="ja-JP" sz="1500" dirty="0">
              <a:latin typeface="+mn-ea"/>
            </a:endParaRPr>
          </a:p>
          <a:p>
            <a:endParaRPr lang="en-US" altLang="ja-JP" dirty="0" smtClean="0"/>
          </a:p>
          <a:p>
            <a:r>
              <a:rPr lang="ja-JP" altLang="en-US" dirty="0" smtClean="0"/>
              <a:t>　</a:t>
            </a:r>
            <a:endParaRPr lang="en-US" altLang="ja-JP" dirty="0" smtClean="0"/>
          </a:p>
          <a:p>
            <a:endParaRPr kumimoji="1" lang="ja-JP" altLang="en-US" dirty="0"/>
          </a:p>
        </p:txBody>
      </p:sp>
      <p:pic>
        <p:nvPicPr>
          <p:cNvPr id="3" name="01 トラック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29835" y="5921188"/>
            <a:ext cx="609600" cy="609600"/>
          </a:xfrm>
          <a:prstGeom prst="rect">
            <a:avLst/>
          </a:prstGeom>
        </p:spPr>
      </p:pic>
    </p:spTree>
    <p:extLst>
      <p:ext uri="{BB962C8B-B14F-4D97-AF65-F5344CB8AC3E}">
        <p14:creationId xmlns:p14="http://schemas.microsoft.com/office/powerpoint/2010/main" val="14143679"/>
      </p:ext>
    </p:extLst>
  </p:cSld>
  <p:clrMapOvr>
    <a:masterClrMapping/>
  </p:clrMapOvr>
  <p:transition spd="slow" advTm="2228">
    <p:wip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375" fill="hold"/>
                                        <p:tgtEl>
                                          <p:spTgt spid="3"/>
                                        </p:tgtEl>
                                      </p:cBhvr>
                                    </p:cmd>
                                  </p:childTnLst>
                                </p:cTn>
                              </p:par>
                            </p:childTnLst>
                          </p:cTn>
                        </p:par>
                      </p:childTnLst>
                    </p:cTn>
                  </p:par>
                </p:childTnLst>
              </p:cTn>
              <p:nextCondLst>
                <p:cond evt="onClick" delay="0">
                  <p:tgtEl>
                    <p:spTgt spid="3"/>
                  </p:tgtEl>
                </p:cond>
              </p:nextCondLst>
            </p:seq>
            <p:audio>
              <p:cMediaNode vol="4545">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現況</a:t>
            </a:r>
            <a:endParaRPr kumimoji="1" lang="ja-JP" altLang="en-US" dirty="0"/>
          </a:p>
        </p:txBody>
      </p:sp>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0114" y="649586"/>
            <a:ext cx="8277885" cy="6208414"/>
          </a:xfrm>
          <a:prstGeom prst="rect">
            <a:avLst/>
          </a:prstGeom>
        </p:spPr>
      </p:pic>
      <p:pic>
        <p:nvPicPr>
          <p:cNvPr id="4" name="図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531" y="4291342"/>
            <a:ext cx="3204927" cy="2403695"/>
          </a:xfrm>
          <a:prstGeom prst="rect">
            <a:avLst/>
          </a:prstGeom>
        </p:spPr>
      </p:pic>
    </p:spTree>
    <p:extLst>
      <p:ext uri="{BB962C8B-B14F-4D97-AF65-F5344CB8AC3E}">
        <p14:creationId xmlns:p14="http://schemas.microsoft.com/office/powerpoint/2010/main" val="3249276463"/>
      </p:ext>
    </p:extLst>
  </p:cSld>
  <p:clrMapOvr>
    <a:masterClrMapping/>
  </p:clrMapOvr>
  <mc:AlternateContent xmlns:mc="http://schemas.openxmlformats.org/markup-compatibility/2006" xmlns:p14="http://schemas.microsoft.com/office/powerpoint/2010/main">
    <mc:Choice Requires="p14">
      <p:transition spd="slow" p14:dur="3400" advTm="5288">
        <p14:reveal/>
        <p:sndAc>
          <p:stSnd>
            <p:snd r:embed="rId2" name="applause.wav"/>
          </p:stSnd>
        </p:sndAc>
      </p:transition>
    </mc:Choice>
    <mc:Fallback xmlns="">
      <p:transition spd="slow" advTm="5288">
        <p:fade/>
        <p:sndAc>
          <p:stSnd>
            <p:snd r:embed="rId5" name="applause.wav"/>
          </p:stSnd>
        </p:sndAc>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9153" y="452017"/>
            <a:ext cx="2715705" cy="811175"/>
          </a:xfrm>
        </p:spPr>
        <p:txBody>
          <a:bodyPr>
            <a:normAutofit/>
          </a:bodyPr>
          <a:lstStyle/>
          <a:p>
            <a:r>
              <a:rPr kumimoji="1" lang="ja-JP" altLang="en-US" sz="3600" dirty="0" smtClean="0"/>
              <a:t>祖先の遺影</a:t>
            </a:r>
            <a:endParaRPr kumimoji="1" lang="ja-JP" altLang="en-US" sz="3600" dirty="0"/>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7229" y="1475288"/>
            <a:ext cx="3427477" cy="2177717"/>
          </a:xfrm>
          <a:prstGeom prst="rect">
            <a:avLst/>
          </a:prstGeom>
        </p:spPr>
      </p:pic>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64449" y="1511294"/>
            <a:ext cx="3266063" cy="2190900"/>
          </a:xfrm>
          <a:prstGeom prst="rect">
            <a:avLst/>
          </a:prstGeom>
        </p:spPr>
      </p:pic>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19633" y="1475060"/>
            <a:ext cx="3123288" cy="2177945"/>
          </a:xfrm>
          <a:prstGeom prst="rect">
            <a:avLst/>
          </a:prstGeom>
        </p:spPr>
      </p:pic>
      <p:sp>
        <p:nvSpPr>
          <p:cNvPr id="6" name="テキスト ボックス 5"/>
          <p:cNvSpPr txBox="1"/>
          <p:nvPr/>
        </p:nvSpPr>
        <p:spPr>
          <a:xfrm>
            <a:off x="1067230" y="4007556"/>
            <a:ext cx="3211259"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dirty="0" smtClean="0"/>
              <a:t>　　</a:t>
            </a:r>
            <a:r>
              <a:rPr kumimoji="1" lang="en-US" altLang="ja-JP" dirty="0" smtClean="0"/>
              <a:t>2</a:t>
            </a:r>
            <a:r>
              <a:rPr kumimoji="1" lang="ja-JP" altLang="en-US" dirty="0" smtClean="0"/>
              <a:t>代目　長十　　　　　　いね</a:t>
            </a:r>
            <a:endParaRPr kumimoji="1" lang="ja-JP" altLang="en-US" dirty="0"/>
          </a:p>
        </p:txBody>
      </p:sp>
      <p:sp>
        <p:nvSpPr>
          <p:cNvPr id="7" name="テキスト ボックス 6"/>
          <p:cNvSpPr txBox="1"/>
          <p:nvPr/>
        </p:nvSpPr>
        <p:spPr>
          <a:xfrm>
            <a:off x="4964449" y="4007556"/>
            <a:ext cx="3081293"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kumimoji="1" lang="en-US" altLang="ja-JP" dirty="0" smtClean="0"/>
              <a:t>3</a:t>
            </a:r>
            <a:r>
              <a:rPr kumimoji="1" lang="ja-JP" altLang="en-US" dirty="0" smtClean="0"/>
              <a:t>代目　英治　　　　　　</a:t>
            </a:r>
            <a:r>
              <a:rPr kumimoji="1" lang="ja-JP" altLang="en-US" dirty="0" err="1" smtClean="0"/>
              <a:t>き</a:t>
            </a:r>
            <a:r>
              <a:rPr kumimoji="1" lang="ja-JP" altLang="en-US" dirty="0" smtClean="0"/>
              <a:t>はる　</a:t>
            </a:r>
            <a:endParaRPr kumimoji="1" lang="ja-JP" altLang="en-US" dirty="0"/>
          </a:p>
        </p:txBody>
      </p:sp>
      <p:sp>
        <p:nvSpPr>
          <p:cNvPr id="8" name="テキスト ボックス 7"/>
          <p:cNvSpPr txBox="1"/>
          <p:nvPr/>
        </p:nvSpPr>
        <p:spPr>
          <a:xfrm>
            <a:off x="8719633" y="4007556"/>
            <a:ext cx="291778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kumimoji="1" lang="en-US" altLang="ja-JP" dirty="0" smtClean="0"/>
              <a:t>4</a:t>
            </a:r>
            <a:r>
              <a:rPr kumimoji="1" lang="ja-JP" altLang="en-US" dirty="0" smtClean="0"/>
              <a:t>代目　英一　　　　　　愛子　</a:t>
            </a:r>
            <a:endParaRPr kumimoji="1" lang="ja-JP" altLang="en-US" dirty="0"/>
          </a:p>
        </p:txBody>
      </p:sp>
      <p:sp>
        <p:nvSpPr>
          <p:cNvPr id="9" name="テキスト ボックス 8"/>
          <p:cNvSpPr txBox="1"/>
          <p:nvPr/>
        </p:nvSpPr>
        <p:spPr>
          <a:xfrm>
            <a:off x="1067229" y="4731439"/>
            <a:ext cx="10570190" cy="1477328"/>
          </a:xfrm>
          <a:prstGeom prst="rect">
            <a:avLst/>
          </a:prstGeom>
          <a:noFill/>
        </p:spPr>
        <p:txBody>
          <a:bodyPr wrap="square" rtlCol="0">
            <a:spAutoFit/>
          </a:bodyPr>
          <a:lstStyle/>
          <a:p>
            <a:r>
              <a:rPr kumimoji="1" lang="ja-JP" altLang="en-US" dirty="0" smtClean="0"/>
              <a:t>本家大和屋</a:t>
            </a:r>
            <a:r>
              <a:rPr kumimoji="1" lang="en-US" altLang="ja-JP" dirty="0" smtClean="0"/>
              <a:t>2</a:t>
            </a:r>
            <a:r>
              <a:rPr kumimoji="1" lang="ja-JP" altLang="en-US" dirty="0" smtClean="0"/>
              <a:t>代唐澤與吉佳吉の子、伊左衛門が分家し吉屋初代となる。妻ゆきとの間に長十</a:t>
            </a:r>
            <a:r>
              <a:rPr kumimoji="1" lang="en-US" altLang="ja-JP" dirty="0" smtClean="0"/>
              <a:t>,</a:t>
            </a:r>
            <a:r>
              <a:rPr kumimoji="1" lang="ja-JP" altLang="en-US" dirty="0" smtClean="0"/>
              <a:t>緑屋の弥與吉がいる。</a:t>
            </a:r>
            <a:endParaRPr kumimoji="1" lang="en-US" altLang="ja-JP" dirty="0" smtClean="0"/>
          </a:p>
          <a:p>
            <a:r>
              <a:rPr lang="ja-JP" altLang="en-US" dirty="0" smtClean="0"/>
              <a:t>伊左衛門は独立し鍛冶屋を興す、長十は鬼と呼ばれた大男、英治は親思いで酒を切れないよう酒樽を備えていた、英一は無類の酒好き。</a:t>
            </a:r>
            <a:endParaRPr lang="en-US" altLang="ja-JP" dirty="0" smtClean="0"/>
          </a:p>
          <a:p>
            <a:endParaRPr kumimoji="1" lang="ja-JP" altLang="en-US" dirty="0"/>
          </a:p>
        </p:txBody>
      </p:sp>
      <p:sp>
        <p:nvSpPr>
          <p:cNvPr id="10" name="テキスト ボックス 9"/>
          <p:cNvSpPr txBox="1"/>
          <p:nvPr/>
        </p:nvSpPr>
        <p:spPr>
          <a:xfrm>
            <a:off x="6597480" y="510412"/>
            <a:ext cx="3211259"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dirty="0" smtClean="0"/>
              <a:t>　　</a:t>
            </a:r>
            <a:r>
              <a:rPr kumimoji="1" lang="en-US" altLang="ja-JP" dirty="0" smtClean="0"/>
              <a:t>1</a:t>
            </a:r>
            <a:r>
              <a:rPr kumimoji="1" lang="ja-JP" altLang="en-US" dirty="0" smtClean="0"/>
              <a:t>代目　伊左衛門　ゆき</a:t>
            </a:r>
            <a:endParaRPr kumimoji="1" lang="en-US" altLang="ja-JP" dirty="0" smtClean="0"/>
          </a:p>
          <a:p>
            <a:r>
              <a:rPr lang="ja-JP" altLang="en-US" dirty="0"/>
              <a:t>　</a:t>
            </a:r>
            <a:r>
              <a:rPr lang="ja-JP" altLang="en-US" dirty="0" smtClean="0"/>
              <a:t>　　　　の映像記録なし</a:t>
            </a:r>
            <a:r>
              <a:rPr kumimoji="1" lang="ja-JP" altLang="en-US" dirty="0" smtClean="0"/>
              <a:t>　　　　</a:t>
            </a:r>
            <a:endParaRPr kumimoji="1" lang="ja-JP" altLang="en-US" dirty="0"/>
          </a:p>
        </p:txBody>
      </p:sp>
      <p:sp>
        <p:nvSpPr>
          <p:cNvPr id="11" name="テキスト ボックス 10"/>
          <p:cNvSpPr txBox="1"/>
          <p:nvPr/>
        </p:nvSpPr>
        <p:spPr>
          <a:xfrm>
            <a:off x="848412" y="122548"/>
            <a:ext cx="3054285" cy="584775"/>
          </a:xfrm>
          <a:prstGeom prst="rect">
            <a:avLst/>
          </a:prstGeom>
          <a:noFill/>
        </p:spPr>
        <p:txBody>
          <a:bodyPr wrap="square" rtlCol="0">
            <a:spAutoFit/>
          </a:bodyPr>
          <a:lstStyle/>
          <a:p>
            <a:r>
              <a:rPr kumimoji="1" lang="ja-JP" altLang="en-US" sz="3200" dirty="0" smtClean="0"/>
              <a:t>付記</a:t>
            </a:r>
            <a:endParaRPr kumimoji="1" lang="ja-JP" altLang="en-US" sz="3200" dirty="0"/>
          </a:p>
        </p:txBody>
      </p:sp>
    </p:spTree>
    <p:extLst>
      <p:ext uri="{BB962C8B-B14F-4D97-AF65-F5344CB8AC3E}">
        <p14:creationId xmlns:p14="http://schemas.microsoft.com/office/powerpoint/2010/main" val="40034288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土蔵と馬頭観音</a:t>
            </a:r>
            <a:endParaRPr kumimoji="1" lang="ja-JP" altLang="en-US" dirty="0"/>
          </a:p>
        </p:txBody>
      </p:sp>
      <p:sp>
        <p:nvSpPr>
          <p:cNvPr id="4" name="テキスト プレースホルダー 3"/>
          <p:cNvSpPr>
            <a:spLocks noGrp="1"/>
          </p:cNvSpPr>
          <p:nvPr>
            <p:ph type="body" sz="half" idx="2"/>
          </p:nvPr>
        </p:nvSpPr>
        <p:spPr/>
        <p:txBody>
          <a:bodyPr/>
          <a:lstStyle/>
          <a:p>
            <a:r>
              <a:rPr lang="ja-JP" altLang="en-US" dirty="0"/>
              <a:t>明治</a:t>
            </a:r>
            <a:r>
              <a:rPr lang="en-US" altLang="ja-JP" dirty="0"/>
              <a:t>12</a:t>
            </a:r>
            <a:r>
              <a:rPr lang="ja-JP" altLang="en-US" dirty="0"/>
              <a:t>年</a:t>
            </a:r>
            <a:r>
              <a:rPr lang="ja-JP" altLang="en-US" dirty="0" smtClean="0"/>
              <a:t>本家与吉が</a:t>
            </a:r>
            <a:r>
              <a:rPr lang="ja-JP" altLang="en-US" dirty="0"/>
              <a:t>馬頭観音</a:t>
            </a:r>
            <a:r>
              <a:rPr lang="ja-JP" altLang="en-US" dirty="0" smtClean="0"/>
              <a:t>を建てるが本家跡に放置されていたので敷地内に移動改祀した。</a:t>
            </a:r>
            <a:endParaRPr lang="en-US" altLang="ja-JP" dirty="0" smtClean="0"/>
          </a:p>
          <a:p>
            <a:r>
              <a:rPr lang="ja-JP" altLang="en-US" dirty="0" smtClean="0"/>
              <a:t>明治</a:t>
            </a:r>
            <a:r>
              <a:rPr lang="en-US" altLang="ja-JP" dirty="0"/>
              <a:t>34</a:t>
            </a:r>
            <a:r>
              <a:rPr lang="ja-JP" altLang="en-US" dirty="0"/>
              <a:t>年に土蔵を唐澤長</a:t>
            </a:r>
            <a:r>
              <a:rPr lang="ja-JP" altLang="en-US" dirty="0" smtClean="0"/>
              <a:t>十と連名での弥與吉が</a:t>
            </a:r>
            <a:r>
              <a:rPr lang="ja-JP" altLang="en-US" dirty="0"/>
              <a:t>建てている</a:t>
            </a:r>
            <a:endParaRPr lang="en-US" altLang="ja-JP" dirty="0"/>
          </a:p>
          <a:p>
            <a:endParaRPr kumimoji="1" lang="ja-JP" altLang="en-US" dirty="0"/>
          </a:p>
        </p:txBody>
      </p:sp>
      <p:pic>
        <p:nvPicPr>
          <p:cNvPr id="12" name="図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788" y="3422210"/>
            <a:ext cx="4460340" cy="3345255"/>
          </a:xfrm>
          <a:prstGeom prst="rect">
            <a:avLst/>
          </a:prstGeom>
        </p:spPr>
      </p:pic>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84043" y="3811890"/>
            <a:ext cx="1759221" cy="2345628"/>
          </a:xfrm>
          <a:prstGeom prst="rect">
            <a:avLst/>
          </a:prstGeom>
        </p:spPr>
      </p:pic>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813269" y="2270924"/>
            <a:ext cx="3691652" cy="2768739"/>
          </a:xfrm>
          <a:prstGeom prst="rect">
            <a:avLst/>
          </a:prstGeom>
        </p:spPr>
      </p:pic>
    </p:spTree>
    <p:extLst>
      <p:ext uri="{BB962C8B-B14F-4D97-AF65-F5344CB8AC3E}">
        <p14:creationId xmlns:p14="http://schemas.microsoft.com/office/powerpoint/2010/main" val="559139734"/>
      </p:ext>
    </p:extLst>
  </p:cSld>
  <p:clrMapOvr>
    <a:masterClrMapping/>
  </p:clrMapOvr>
  <mc:AlternateContent xmlns:mc="http://schemas.openxmlformats.org/markup-compatibility/2006" xmlns:p14="http://schemas.microsoft.com/office/powerpoint/2010/main">
    <mc:Choice Requires="p14">
      <p:transition p14:dur="250" advTm="6195">
        <p:wipe/>
      </p:transition>
    </mc:Choice>
    <mc:Fallback xmlns="">
      <p:transition advTm="6195">
        <p:wip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5655016" cy="1600200"/>
          </a:xfrm>
        </p:spPr>
        <p:txBody>
          <a:bodyPr/>
          <a:lstStyle/>
          <a:p>
            <a:r>
              <a:rPr lang="ja-JP" altLang="en-US" dirty="0"/>
              <a:t>上手吉屋住宅</a:t>
            </a:r>
            <a:r>
              <a:rPr lang="en-US" altLang="ja-JP" dirty="0"/>
              <a:t>100</a:t>
            </a:r>
            <a:r>
              <a:rPr lang="ja-JP" altLang="en-US" dirty="0"/>
              <a:t>年の歴史</a:t>
            </a:r>
            <a:endParaRPr kumimoji="1" lang="ja-JP" altLang="en-US" dirty="0"/>
          </a:p>
        </p:txBody>
      </p:sp>
      <p:pic>
        <p:nvPicPr>
          <p:cNvPr id="5" name="図プレースホルダー 4"/>
          <p:cNvPicPr>
            <a:picLocks noGrp="1" noChangeAspect="1"/>
          </p:cNvPicPr>
          <p:nvPr>
            <p:ph type="pic" idx="1"/>
          </p:nvPr>
        </p:nvPicPr>
        <p:blipFill>
          <a:blip r:embed="rId2">
            <a:extLst>
              <a:ext uri="{28A0092B-C50C-407E-A947-70E740481C1C}">
                <a14:useLocalDpi xmlns:a14="http://schemas.microsoft.com/office/drawing/2010/main" val="0"/>
              </a:ext>
            </a:extLst>
          </a:blip>
          <a:srcRect l="2508" r="2508"/>
          <a:stretch>
            <a:fillRect/>
          </a:stretch>
        </p:blipFill>
        <p:spPr>
          <a:xfrm>
            <a:off x="3469593" y="2935791"/>
            <a:ext cx="2946326" cy="2326446"/>
          </a:xfrm>
        </p:spPr>
      </p:pic>
      <p:sp>
        <p:nvSpPr>
          <p:cNvPr id="4" name="テキスト プレースホルダー 3"/>
          <p:cNvSpPr>
            <a:spLocks noGrp="1"/>
          </p:cNvSpPr>
          <p:nvPr>
            <p:ph type="body" sz="half" idx="2"/>
          </p:nvPr>
        </p:nvSpPr>
        <p:spPr>
          <a:xfrm>
            <a:off x="7992619" y="3635248"/>
            <a:ext cx="1578672" cy="1936609"/>
          </a:xfrm>
        </p:spPr>
        <p:txBody>
          <a:bodyPr>
            <a:noAutofit/>
          </a:bodyPr>
          <a:lstStyle/>
          <a:p>
            <a:pPr algn="ctr"/>
            <a:r>
              <a:rPr kumimoji="1" lang="en-US" altLang="ja-JP" sz="1400" dirty="0" smtClean="0"/>
              <a:t>2014</a:t>
            </a:r>
            <a:r>
              <a:rPr kumimoji="1" lang="ja-JP" altLang="en-US" sz="1400" dirty="0" smtClean="0"/>
              <a:t>年</a:t>
            </a:r>
            <a:r>
              <a:rPr kumimoji="1" lang="en-US" altLang="ja-JP" sz="1400" dirty="0" smtClean="0"/>
              <a:t>9</a:t>
            </a:r>
            <a:r>
              <a:rPr kumimoji="1" lang="ja-JP" altLang="en-US" sz="1400" dirty="0" smtClean="0"/>
              <a:t>月</a:t>
            </a:r>
            <a:r>
              <a:rPr kumimoji="1" lang="en-US" altLang="ja-JP" sz="1400" dirty="0" smtClean="0"/>
              <a:t>27</a:t>
            </a:r>
            <a:r>
              <a:rPr lang="ja-JP" altLang="en-US" sz="1400" dirty="0" smtClean="0"/>
              <a:t>日</a:t>
            </a:r>
            <a:endParaRPr lang="en-US" altLang="ja-JP" sz="1400" dirty="0" smtClean="0"/>
          </a:p>
          <a:p>
            <a:pPr algn="ctr"/>
            <a:r>
              <a:rPr lang="ja-JP" altLang="en-US" sz="1400" dirty="0" smtClean="0"/>
              <a:t>親戚縁者が集まり</a:t>
            </a:r>
            <a:endParaRPr lang="en-US" altLang="ja-JP" sz="1400" dirty="0" smtClean="0"/>
          </a:p>
          <a:p>
            <a:pPr algn="ctr"/>
            <a:r>
              <a:rPr lang="ja-JP" altLang="en-US" sz="1400" dirty="0" smtClean="0"/>
              <a:t>往時を偲ぶ</a:t>
            </a:r>
            <a:endParaRPr lang="en-US" altLang="ja-JP" sz="1400" dirty="0" smtClean="0"/>
          </a:p>
          <a:p>
            <a:pPr algn="ctr"/>
            <a:endParaRPr kumimoji="1" lang="en-US" altLang="ja-JP" sz="1400" dirty="0"/>
          </a:p>
          <a:p>
            <a:pPr algn="ctr"/>
            <a:endParaRPr kumimoji="1" lang="en-US" altLang="ja-JP" sz="1400" dirty="0" smtClean="0"/>
          </a:p>
          <a:p>
            <a:pPr algn="ctr"/>
            <a:r>
              <a:rPr kumimoji="1" lang="ja-JP" altLang="en-US" sz="1400" dirty="0" smtClean="0"/>
              <a:t>おわり</a:t>
            </a:r>
            <a:endParaRPr kumimoji="1" lang="ja-JP" altLang="en-US" sz="1400" dirty="0"/>
          </a:p>
        </p:txBody>
      </p:sp>
    </p:spTree>
    <p:extLst>
      <p:ext uri="{BB962C8B-B14F-4D97-AF65-F5344CB8AC3E}">
        <p14:creationId xmlns:p14="http://schemas.microsoft.com/office/powerpoint/2010/main" val="14946456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a:xfrm>
            <a:off x="839788" y="457200"/>
            <a:ext cx="3932237" cy="543665"/>
          </a:xfrm>
        </p:spPr>
        <p:txBody>
          <a:bodyPr/>
          <a:lstStyle/>
          <a:p>
            <a:r>
              <a:rPr kumimoji="1" lang="ja-JP" altLang="en-US" dirty="0" smtClean="0"/>
              <a:t>創建当時の間取り</a:t>
            </a:r>
            <a:endParaRPr kumimoji="1" lang="ja-JP" altLang="en-US" dirty="0"/>
          </a:p>
        </p:txBody>
      </p:sp>
      <p:sp>
        <p:nvSpPr>
          <p:cNvPr id="11" name="テキスト プレースホルダー 10"/>
          <p:cNvSpPr>
            <a:spLocks noGrp="1"/>
          </p:cNvSpPr>
          <p:nvPr>
            <p:ph type="body" sz="half" idx="2"/>
          </p:nvPr>
        </p:nvSpPr>
        <p:spPr>
          <a:xfrm>
            <a:off x="839787" y="1143000"/>
            <a:ext cx="3932237" cy="5481918"/>
          </a:xfrm>
        </p:spPr>
        <p:txBody>
          <a:bodyPr>
            <a:normAutofit fontScale="25000" lnSpcReduction="20000"/>
          </a:bodyPr>
          <a:lstStyle/>
          <a:p>
            <a:pPr>
              <a:lnSpc>
                <a:spcPct val="120000"/>
              </a:lnSpc>
            </a:pPr>
            <a:r>
              <a:rPr kumimoji="1" lang="ja-JP" altLang="en-US" dirty="0" smtClean="0"/>
              <a:t>　　　</a:t>
            </a:r>
            <a:r>
              <a:rPr kumimoji="1" lang="ja-JP" altLang="en-US" sz="5600" b="1" dirty="0" smtClean="0">
                <a:latin typeface="+mn-ea"/>
              </a:rPr>
              <a:t>新築は棟札が見当たらないので課税台帳の記載をもとに大正</a:t>
            </a:r>
            <a:r>
              <a:rPr kumimoji="1" lang="en-US" altLang="ja-JP" sz="5600" b="1" dirty="0" smtClean="0">
                <a:latin typeface="+mn-ea"/>
              </a:rPr>
              <a:t>3</a:t>
            </a:r>
            <a:r>
              <a:rPr kumimoji="1" lang="ja-JP" altLang="en-US" sz="5600" b="1" dirty="0" smtClean="0">
                <a:latin typeface="+mn-ea"/>
              </a:rPr>
              <a:t>年とした。当時は岡谷で生糸業が盛んになり唐澤英治は岡谷市小尾口で建設業、カネダイ唐澤組を起こし成功した。</a:t>
            </a:r>
            <a:endParaRPr kumimoji="1" lang="en-US" altLang="ja-JP" sz="5600" b="1" dirty="0" smtClean="0">
              <a:latin typeface="+mn-ea"/>
            </a:endParaRPr>
          </a:p>
          <a:p>
            <a:pPr>
              <a:lnSpc>
                <a:spcPct val="120000"/>
              </a:lnSpc>
            </a:pPr>
            <a:r>
              <a:rPr lang="ja-JP" altLang="en-US" sz="5600" b="1" dirty="0" smtClean="0">
                <a:latin typeface="+mn-ea"/>
              </a:rPr>
              <a:t>　そして父母の長十、いね、のための隠居部屋付の家を英治</a:t>
            </a:r>
            <a:r>
              <a:rPr lang="en-US" altLang="ja-JP" sz="5600" b="1" dirty="0" smtClean="0">
                <a:latin typeface="+mn-ea"/>
              </a:rPr>
              <a:t>35</a:t>
            </a:r>
            <a:r>
              <a:rPr lang="ja-JP" altLang="en-US" sz="5600" b="1" dirty="0" smtClean="0">
                <a:latin typeface="+mn-ea"/>
              </a:rPr>
              <a:t>歳の時に新築した。</a:t>
            </a:r>
            <a:endParaRPr lang="en-US" altLang="ja-JP" sz="5600" b="1" dirty="0" smtClean="0">
              <a:latin typeface="+mn-ea"/>
            </a:endParaRPr>
          </a:p>
          <a:p>
            <a:pPr>
              <a:lnSpc>
                <a:spcPct val="120000"/>
              </a:lnSpc>
            </a:pPr>
            <a:r>
              <a:rPr kumimoji="1" lang="ja-JP" altLang="en-US" sz="5600" b="1" dirty="0" smtClean="0">
                <a:latin typeface="+mn-ea"/>
              </a:rPr>
              <a:t>　そのころ一般的の農家と同じ間取りで玄関から裏に通り抜ける土間があり、炊事のための竈や農作業場と農産物を集積など多目的に利用した。</a:t>
            </a:r>
            <a:endParaRPr kumimoji="1" lang="en-US" altLang="ja-JP" sz="5600" b="1" dirty="0" smtClean="0">
              <a:latin typeface="+mn-ea"/>
            </a:endParaRPr>
          </a:p>
          <a:p>
            <a:pPr>
              <a:lnSpc>
                <a:spcPct val="120000"/>
              </a:lnSpc>
            </a:pPr>
            <a:r>
              <a:rPr kumimoji="1" lang="ja-JP" altLang="en-US" sz="5600" b="1" dirty="0" smtClean="0">
                <a:latin typeface="+mn-ea"/>
              </a:rPr>
              <a:t>　土間の続きには家の中に厩舎</a:t>
            </a:r>
            <a:r>
              <a:rPr kumimoji="1" lang="en-US" altLang="ja-JP" sz="5600" b="1" dirty="0" smtClean="0">
                <a:latin typeface="+mn-ea"/>
              </a:rPr>
              <a:t>(</a:t>
            </a:r>
            <a:r>
              <a:rPr kumimoji="1" lang="ja-JP" altLang="en-US" sz="5600" b="1" dirty="0" err="1" smtClean="0">
                <a:latin typeface="+mn-ea"/>
              </a:rPr>
              <a:t>うまや</a:t>
            </a:r>
            <a:r>
              <a:rPr kumimoji="1" lang="en-US" altLang="ja-JP" sz="5600" b="1" dirty="0" smtClean="0">
                <a:latin typeface="+mn-ea"/>
              </a:rPr>
              <a:t>)</a:t>
            </a:r>
            <a:r>
              <a:rPr kumimoji="1" lang="ja-JP" altLang="en-US" sz="5600" b="1" dirty="0" smtClean="0">
                <a:latin typeface="+mn-ea"/>
              </a:rPr>
              <a:t>も取り込まれている。</a:t>
            </a:r>
            <a:endParaRPr kumimoji="1" lang="en-US" altLang="ja-JP" sz="5600" b="1" dirty="0" smtClean="0">
              <a:latin typeface="+mn-ea"/>
            </a:endParaRPr>
          </a:p>
          <a:p>
            <a:pPr>
              <a:lnSpc>
                <a:spcPct val="120000"/>
              </a:lnSpc>
            </a:pPr>
            <a:r>
              <a:rPr lang="ja-JP" altLang="en-US" sz="5600" b="1" dirty="0" smtClean="0">
                <a:latin typeface="+mn-ea"/>
              </a:rPr>
              <a:t>　床の間を備えた書院造の上座敷とつながる下座敷をもつ格式があり、田の字間取りで大黒柱、と恵比寿柱</a:t>
            </a:r>
            <a:r>
              <a:rPr lang="en-US" altLang="ja-JP" sz="5600" b="1" dirty="0" smtClean="0">
                <a:latin typeface="+mn-ea"/>
              </a:rPr>
              <a:t>(</a:t>
            </a:r>
            <a:r>
              <a:rPr lang="ja-JP" altLang="en-US" sz="5600" b="1" dirty="0" smtClean="0">
                <a:latin typeface="+mn-ea"/>
              </a:rPr>
              <a:t>小黒柱</a:t>
            </a:r>
            <a:r>
              <a:rPr lang="en-US" altLang="ja-JP" sz="5600" b="1" dirty="0" smtClean="0">
                <a:latin typeface="+mn-ea"/>
              </a:rPr>
              <a:t>)</a:t>
            </a:r>
            <a:r>
              <a:rPr lang="ja-JP" altLang="en-US" sz="5600" b="1" dirty="0" smtClean="0">
                <a:latin typeface="+mn-ea"/>
              </a:rPr>
              <a:t>があり、框、差し鴨居、大梁、胴差などの大きな横組み材が目を引く。　</a:t>
            </a:r>
            <a:r>
              <a:rPr lang="ja-JP" altLang="en-US" sz="5600" b="1" dirty="0">
                <a:latin typeface="+mn-ea"/>
              </a:rPr>
              <a:t>　</a:t>
            </a:r>
            <a:r>
              <a:rPr lang="ja-JP" altLang="en-US" sz="5600" b="1" dirty="0" smtClean="0">
                <a:latin typeface="+mn-ea"/>
              </a:rPr>
              <a:t>　　　　　　</a:t>
            </a:r>
            <a:r>
              <a:rPr kumimoji="1" lang="ja-JP" altLang="en-US" sz="5600" b="1" dirty="0" smtClean="0">
                <a:latin typeface="+mn-ea"/>
              </a:rPr>
              <a:t>　</a:t>
            </a:r>
            <a:endParaRPr kumimoji="1" lang="ja-JP" altLang="en-US" sz="5600" b="1" dirty="0">
              <a:latin typeface="+mn-ea"/>
            </a:endParaRPr>
          </a:p>
        </p:txBody>
      </p:sp>
      <p:sp>
        <p:nvSpPr>
          <p:cNvPr id="19" name="テキスト ボックス 18"/>
          <p:cNvSpPr txBox="1"/>
          <p:nvPr/>
        </p:nvSpPr>
        <p:spPr>
          <a:xfrm>
            <a:off x="6331352" y="457200"/>
            <a:ext cx="2685326" cy="369332"/>
          </a:xfrm>
          <a:prstGeom prst="rect">
            <a:avLst/>
          </a:prstGeom>
          <a:noFill/>
          <a:ln w="22225">
            <a:noFill/>
          </a:ln>
        </p:spPr>
        <p:txBody>
          <a:bodyPr wrap="square" rtlCol="0">
            <a:spAutoFit/>
          </a:bodyPr>
          <a:lstStyle/>
          <a:p>
            <a:r>
              <a:rPr kumimoji="1" lang="ja-JP" altLang="en-US" b="1" dirty="0" smtClean="0">
                <a:latin typeface="ＭＳ ゴシック" panose="020B0609070205080204" pitchFamily="49" charset="-128"/>
                <a:ea typeface="ＭＳ ゴシック" panose="020B0609070205080204" pitchFamily="49" charset="-128"/>
              </a:rPr>
              <a:t>●大正</a:t>
            </a:r>
            <a:r>
              <a:rPr kumimoji="1" lang="en-US" altLang="ja-JP" b="1" dirty="0" smtClean="0">
                <a:latin typeface="ＭＳ ゴシック" panose="020B0609070205080204" pitchFamily="49" charset="-128"/>
                <a:ea typeface="ＭＳ ゴシック" panose="020B0609070205080204" pitchFamily="49" charset="-128"/>
              </a:rPr>
              <a:t>3</a:t>
            </a:r>
            <a:r>
              <a:rPr kumimoji="1" lang="ja-JP" altLang="en-US" b="1" dirty="0" smtClean="0">
                <a:latin typeface="ＭＳ ゴシック" panose="020B0609070205080204" pitchFamily="49" charset="-128"/>
                <a:ea typeface="ＭＳ ゴシック" panose="020B0609070205080204" pitchFamily="49" charset="-128"/>
              </a:rPr>
              <a:t>年当時の間取り</a:t>
            </a:r>
            <a:endParaRPr kumimoji="1" lang="ja-JP" altLang="en-US" b="1" dirty="0">
              <a:latin typeface="ＭＳ ゴシック" panose="020B0609070205080204" pitchFamily="49" charset="-128"/>
              <a:ea typeface="ＭＳ ゴシック" panose="020B0609070205080204" pitchFamily="49" charset="-128"/>
            </a:endParaRPr>
          </a:p>
        </p:txBody>
      </p:sp>
      <p:pic>
        <p:nvPicPr>
          <p:cNvPr id="13" name="コンテンツ プレースホルダー 1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700965" y="987425"/>
            <a:ext cx="5136646" cy="4873625"/>
          </a:xfrm>
        </p:spPr>
      </p:pic>
    </p:spTree>
    <p:extLst>
      <p:ext uri="{BB962C8B-B14F-4D97-AF65-F5344CB8AC3E}">
        <p14:creationId xmlns:p14="http://schemas.microsoft.com/office/powerpoint/2010/main" val="2631225925"/>
      </p:ext>
    </p:extLst>
  </p:cSld>
  <p:clrMapOvr>
    <a:masterClrMapping/>
  </p:clrMapOvr>
  <p:transition spd="slow" advTm="17407">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9738" y="586695"/>
            <a:ext cx="3932237" cy="848535"/>
          </a:xfrm>
        </p:spPr>
        <p:txBody>
          <a:bodyPr/>
          <a:lstStyle/>
          <a:p>
            <a:r>
              <a:rPr lang="ja-JP" altLang="en-US" dirty="0" smtClean="0"/>
              <a:t>昭和</a:t>
            </a:r>
            <a:r>
              <a:rPr lang="en-US" altLang="ja-JP" dirty="0" smtClean="0"/>
              <a:t>20</a:t>
            </a:r>
            <a:r>
              <a:rPr lang="ja-JP" altLang="en-US" dirty="0" smtClean="0"/>
              <a:t>年代の</a:t>
            </a:r>
            <a:r>
              <a:rPr lang="ja-JP" altLang="en-US" dirty="0"/>
              <a:t>写真</a:t>
            </a:r>
            <a:endParaRPr kumimoji="1" lang="ja-JP" altLang="en-US" dirty="0"/>
          </a:p>
        </p:txBody>
      </p:sp>
      <p:sp>
        <p:nvSpPr>
          <p:cNvPr id="4" name="テキスト プレースホルダー 3"/>
          <p:cNvSpPr>
            <a:spLocks noGrp="1"/>
          </p:cNvSpPr>
          <p:nvPr>
            <p:ph type="body" sz="half" idx="2"/>
          </p:nvPr>
        </p:nvSpPr>
        <p:spPr>
          <a:xfrm>
            <a:off x="622315" y="1435230"/>
            <a:ext cx="3932237" cy="3811588"/>
          </a:xfrm>
        </p:spPr>
        <p:txBody>
          <a:bodyPr/>
          <a:lstStyle/>
          <a:p>
            <a:r>
              <a:rPr kumimoji="1" lang="ja-JP" altLang="en-US" dirty="0" smtClean="0"/>
              <a:t>　道上から見た建物は建築したままの漬物庫の下屋があり創建当時の面影が残る。</a:t>
            </a:r>
            <a:endParaRPr kumimoji="1" lang="en-US" altLang="ja-JP" dirty="0" smtClean="0"/>
          </a:p>
          <a:p>
            <a:r>
              <a:rPr lang="ja-JP" altLang="en-US" dirty="0" smtClean="0"/>
              <a:t>　母屋の屋根は大屋根で瓦、</a:t>
            </a:r>
            <a:r>
              <a:rPr kumimoji="1" lang="ja-JP" altLang="en-US" dirty="0" smtClean="0"/>
              <a:t>土倉の</a:t>
            </a:r>
            <a:r>
              <a:rPr kumimoji="1" lang="ja-JP" altLang="en-US" dirty="0"/>
              <a:t>屋根</a:t>
            </a:r>
            <a:r>
              <a:rPr kumimoji="1" lang="ja-JP" altLang="en-US" dirty="0" smtClean="0"/>
              <a:t>は諏訪産の</a:t>
            </a:r>
            <a:r>
              <a:rPr lang="ja-JP" altLang="en-US" dirty="0"/>
              <a:t>鉄</a:t>
            </a:r>
            <a:r>
              <a:rPr lang="ja-JP" altLang="en-US" dirty="0" smtClean="0"/>
              <a:t>平石</a:t>
            </a:r>
            <a:r>
              <a:rPr kumimoji="1" lang="ja-JP" altLang="en-US" dirty="0" smtClean="0"/>
              <a:t>。</a:t>
            </a:r>
            <a:endParaRPr kumimoji="1" lang="en-US" altLang="ja-JP" dirty="0" smtClean="0"/>
          </a:p>
          <a:p>
            <a:r>
              <a:rPr lang="ja-JP" altLang="en-US" dirty="0" smtClean="0"/>
              <a:t>周辺の家</a:t>
            </a:r>
            <a:r>
              <a:rPr lang="ja-JP" altLang="en-US" dirty="0"/>
              <a:t>の屋根は板葺で石置きの造り。</a:t>
            </a:r>
            <a:endParaRPr lang="en-US" altLang="ja-JP" dirty="0"/>
          </a:p>
          <a:p>
            <a:endParaRPr kumimoji="1" lang="en-US" altLang="ja-JP" dirty="0" smtClean="0"/>
          </a:p>
          <a:p>
            <a:endParaRPr kumimoji="1" lang="ja-JP" altLang="en-US" dirty="0"/>
          </a:p>
        </p:txBody>
      </p:sp>
      <p:pic>
        <p:nvPicPr>
          <p:cNvPr id="7" name="図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80695" y="4093071"/>
            <a:ext cx="1727059" cy="2624452"/>
          </a:xfrm>
          <a:prstGeom prst="rect">
            <a:avLst/>
          </a:prstGeom>
        </p:spPr>
      </p:pic>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6086" y="4329351"/>
            <a:ext cx="3591142" cy="2398695"/>
          </a:xfrm>
          <a:prstGeom prst="rect">
            <a:avLst/>
          </a:prstGeom>
        </p:spPr>
      </p:pic>
      <p:pic>
        <p:nvPicPr>
          <p:cNvPr id="5" name="コンテンツ プレースホルダー 4"/>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772025" y="457200"/>
            <a:ext cx="6172200" cy="4132690"/>
          </a:xfrm>
        </p:spPr>
      </p:pic>
      <p:pic>
        <p:nvPicPr>
          <p:cNvPr id="3" name="図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3864" y="3474531"/>
            <a:ext cx="2288111" cy="3242992"/>
          </a:xfrm>
          <a:prstGeom prst="rect">
            <a:avLst/>
          </a:prstGeom>
        </p:spPr>
      </p:pic>
    </p:spTree>
    <p:extLst>
      <p:ext uri="{BB962C8B-B14F-4D97-AF65-F5344CB8AC3E}">
        <p14:creationId xmlns:p14="http://schemas.microsoft.com/office/powerpoint/2010/main" val="40784708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断面構成と姿図</a:t>
            </a:r>
            <a:endParaRPr kumimoji="1" lang="ja-JP" altLang="en-US" dirty="0"/>
          </a:p>
        </p:txBody>
      </p:sp>
      <p:pic>
        <p:nvPicPr>
          <p:cNvPr id="5" name="コンテンツ プレースホルダー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265566" y="574760"/>
            <a:ext cx="6172200" cy="3540641"/>
          </a:xfrm>
        </p:spPr>
      </p:pic>
      <p:sp>
        <p:nvSpPr>
          <p:cNvPr id="4" name="テキスト プレースホルダー 3"/>
          <p:cNvSpPr>
            <a:spLocks noGrp="1"/>
          </p:cNvSpPr>
          <p:nvPr>
            <p:ph type="body" sz="half" idx="2"/>
          </p:nvPr>
        </p:nvSpPr>
        <p:spPr/>
        <p:txBody>
          <a:bodyPr>
            <a:normAutofit fontScale="92500" lnSpcReduction="20000"/>
          </a:bodyPr>
          <a:lstStyle/>
          <a:p>
            <a:pPr>
              <a:lnSpc>
                <a:spcPct val="120000"/>
              </a:lnSpc>
            </a:pPr>
            <a:r>
              <a:rPr lang="ja-JP" altLang="en-US" b="1" dirty="0" smtClean="0">
                <a:latin typeface="+mn-ea"/>
              </a:rPr>
              <a:t>　大黒柱</a:t>
            </a:r>
            <a:r>
              <a:rPr lang="ja-JP" altLang="en-US" b="1" dirty="0">
                <a:latin typeface="+mn-ea"/>
              </a:rPr>
              <a:t>、と恵比寿柱</a:t>
            </a:r>
            <a:r>
              <a:rPr lang="en-US" altLang="ja-JP" b="1" dirty="0">
                <a:latin typeface="+mn-ea"/>
              </a:rPr>
              <a:t>(</a:t>
            </a:r>
            <a:r>
              <a:rPr lang="ja-JP" altLang="en-US" b="1" dirty="0">
                <a:latin typeface="+mn-ea"/>
              </a:rPr>
              <a:t>小黒柱</a:t>
            </a:r>
            <a:r>
              <a:rPr lang="en-US" altLang="ja-JP" b="1" dirty="0">
                <a:latin typeface="+mn-ea"/>
              </a:rPr>
              <a:t>)</a:t>
            </a:r>
            <a:r>
              <a:rPr lang="ja-JP" altLang="en-US" b="1" dirty="0">
                <a:latin typeface="+mn-ea"/>
              </a:rPr>
              <a:t>があり、差し鴨居、大梁、胴差などの大きな横組み材で家全体を固める作り方で、社寺</a:t>
            </a:r>
            <a:r>
              <a:rPr lang="ja-JP" altLang="en-US" b="1" dirty="0" smtClean="0">
                <a:latin typeface="+mn-ea"/>
              </a:rPr>
              <a:t>の伝統的木組み</a:t>
            </a:r>
            <a:r>
              <a:rPr lang="ja-JP" altLang="en-US" b="1" dirty="0">
                <a:latin typeface="+mn-ea"/>
              </a:rPr>
              <a:t>の基本を伝えているのが特徴。　　　　　　　　</a:t>
            </a:r>
            <a:endParaRPr lang="en-US" altLang="ja-JP" b="1" dirty="0" smtClean="0">
              <a:latin typeface="+mn-ea"/>
            </a:endParaRPr>
          </a:p>
          <a:p>
            <a:pPr>
              <a:lnSpc>
                <a:spcPct val="120000"/>
              </a:lnSpc>
            </a:pPr>
            <a:r>
              <a:rPr lang="ja-JP" altLang="en-US" b="1" dirty="0" smtClean="0">
                <a:latin typeface="+mn-ea"/>
              </a:rPr>
              <a:t>　玄関</a:t>
            </a:r>
            <a:r>
              <a:rPr lang="ja-JP" altLang="en-US" b="1" dirty="0">
                <a:latin typeface="+mn-ea"/>
              </a:rPr>
              <a:t>の通り土間は上がり框</a:t>
            </a:r>
            <a:r>
              <a:rPr lang="en-US" altLang="ja-JP" b="1" dirty="0">
                <a:latin typeface="+mn-ea"/>
              </a:rPr>
              <a:t>(</a:t>
            </a:r>
            <a:r>
              <a:rPr lang="ja-JP" altLang="en-US" b="1" dirty="0">
                <a:latin typeface="+mn-ea"/>
              </a:rPr>
              <a:t>かまち</a:t>
            </a:r>
            <a:r>
              <a:rPr lang="en-US" altLang="ja-JP" b="1" dirty="0">
                <a:latin typeface="+mn-ea"/>
              </a:rPr>
              <a:t>)</a:t>
            </a:r>
            <a:r>
              <a:rPr lang="ja-JP" altLang="en-US" b="1" dirty="0">
                <a:latin typeface="+mn-ea"/>
              </a:rPr>
              <a:t>付の板張りや小梁を細かく入れた大坂天井で</a:t>
            </a:r>
            <a:r>
              <a:rPr lang="ja-JP" altLang="en-US" b="1" dirty="0" smtClean="0">
                <a:latin typeface="+mn-ea"/>
              </a:rPr>
              <a:t>小梁下端がそろえられて美しさと高さを獲得し、</a:t>
            </a:r>
            <a:r>
              <a:rPr lang="ja-JP" altLang="en-US" b="1" dirty="0">
                <a:latin typeface="+mn-ea"/>
              </a:rPr>
              <a:t>帯板戸など木材の多用が印象を良いものにしている。</a:t>
            </a:r>
            <a:endParaRPr lang="en-US" altLang="ja-JP" b="1" dirty="0">
              <a:latin typeface="+mn-ea"/>
            </a:endParaRPr>
          </a:p>
          <a:p>
            <a:pPr>
              <a:lnSpc>
                <a:spcPct val="120000"/>
              </a:lnSpc>
            </a:pPr>
            <a:r>
              <a:rPr lang="ja-JP" altLang="en-US" b="1" dirty="0">
                <a:latin typeface="+mn-ea"/>
              </a:rPr>
              <a:t>　当時では珍しい総２階</a:t>
            </a:r>
            <a:r>
              <a:rPr lang="ja-JP" altLang="en-US" b="1" dirty="0" smtClean="0">
                <a:latin typeface="+mn-ea"/>
              </a:rPr>
              <a:t>建て、座敷の格式を保つために天井がある。この上部と囲炉裏の部分は階高を高くして煙溜まりとなっている</a:t>
            </a:r>
            <a:r>
              <a:rPr lang="ja-JP" altLang="en-US" b="1" dirty="0" smtClean="0">
                <a:latin typeface="+mn-ea"/>
              </a:rPr>
              <a:t>。その</a:t>
            </a:r>
            <a:r>
              <a:rPr lang="en-US" altLang="ja-JP" b="1" dirty="0">
                <a:latin typeface="+mn-ea"/>
              </a:rPr>
              <a:t>2</a:t>
            </a:r>
            <a:r>
              <a:rPr lang="ja-JP" altLang="en-US" b="1" dirty="0">
                <a:latin typeface="+mn-ea"/>
              </a:rPr>
              <a:t>階部分</a:t>
            </a:r>
            <a:r>
              <a:rPr lang="ja-JP" altLang="en-US" b="1" dirty="0" smtClean="0">
                <a:latin typeface="+mn-ea"/>
              </a:rPr>
              <a:t>は</a:t>
            </a:r>
            <a:r>
              <a:rPr lang="ja-JP" altLang="en-US" b="1" dirty="0" smtClean="0">
                <a:latin typeface="+mn-ea"/>
              </a:rPr>
              <a:t>高さ不足とならによう、</a:t>
            </a:r>
            <a:r>
              <a:rPr lang="ja-JP" altLang="en-US" b="1" dirty="0" smtClean="0">
                <a:latin typeface="+mn-ea"/>
              </a:rPr>
              <a:t>登り梁</a:t>
            </a:r>
            <a:r>
              <a:rPr lang="ja-JP" altLang="en-US" b="1" dirty="0">
                <a:latin typeface="+mn-ea"/>
              </a:rPr>
              <a:t>を組み大量</a:t>
            </a:r>
            <a:r>
              <a:rPr lang="ja-JP" altLang="en-US" b="1" dirty="0">
                <a:latin typeface="+mn-ea"/>
              </a:rPr>
              <a:t>の蚕を</a:t>
            </a:r>
            <a:r>
              <a:rPr lang="ja-JP" altLang="en-US" b="1" dirty="0" smtClean="0">
                <a:latin typeface="+mn-ea"/>
              </a:rPr>
              <a:t>飼えるよう、屋根</a:t>
            </a:r>
            <a:r>
              <a:rPr lang="ja-JP" altLang="en-US" b="1" dirty="0">
                <a:latin typeface="+mn-ea"/>
              </a:rPr>
              <a:t>裏空間を有効利用</a:t>
            </a:r>
            <a:r>
              <a:rPr lang="ja-JP" altLang="en-US" b="1" dirty="0" smtClean="0">
                <a:latin typeface="+mn-ea"/>
              </a:rPr>
              <a:t>している。</a:t>
            </a:r>
            <a:r>
              <a:rPr lang="ja-JP" altLang="en-US" b="1" dirty="0">
                <a:latin typeface="+mn-ea"/>
              </a:rPr>
              <a:t>職住一体の工夫が随所に見られる農家造り。</a:t>
            </a:r>
          </a:p>
          <a:p>
            <a:endParaRPr kumimoji="1" lang="ja-JP" altLang="en-US" dirty="0"/>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7340" y="3556857"/>
            <a:ext cx="4341134" cy="2596808"/>
          </a:xfrm>
          <a:prstGeom prst="rect">
            <a:avLst/>
          </a:prstGeom>
        </p:spPr>
      </p:pic>
    </p:spTree>
    <p:extLst>
      <p:ext uri="{BB962C8B-B14F-4D97-AF65-F5344CB8AC3E}">
        <p14:creationId xmlns:p14="http://schemas.microsoft.com/office/powerpoint/2010/main" val="10134346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64374" y="367644"/>
            <a:ext cx="3932237" cy="1152427"/>
          </a:xfrm>
        </p:spPr>
        <p:txBody>
          <a:bodyPr/>
          <a:lstStyle/>
          <a:p>
            <a:r>
              <a:rPr lang="ja-JP" altLang="en-US" dirty="0"/>
              <a:t>馬</a:t>
            </a:r>
            <a:r>
              <a:rPr lang="ja-JP" altLang="en-US" dirty="0" smtClean="0"/>
              <a:t>と</a:t>
            </a:r>
            <a:r>
              <a:rPr lang="ja-JP" altLang="en-US" dirty="0"/>
              <a:t>共</a:t>
            </a:r>
            <a:r>
              <a:rPr lang="ja-JP" altLang="en-US" dirty="0" smtClean="0"/>
              <a:t>に</a:t>
            </a:r>
            <a:r>
              <a:rPr lang="ja-JP" altLang="en-US" dirty="0"/>
              <a:t>生活</a:t>
            </a:r>
            <a:r>
              <a:rPr lang="ja-JP" altLang="en-US" dirty="0" smtClean="0"/>
              <a:t>した</a:t>
            </a:r>
            <a:endParaRPr kumimoji="1" lang="ja-JP" altLang="en-US" dirty="0"/>
          </a:p>
        </p:txBody>
      </p:sp>
      <p:pic>
        <p:nvPicPr>
          <p:cNvPr id="7" name="コンテンツ プレースホルダー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432754" y="3188915"/>
            <a:ext cx="1498317" cy="2177410"/>
          </a:xfrm>
        </p:spPr>
      </p:pic>
      <p:sp>
        <p:nvSpPr>
          <p:cNvPr id="4" name="テキスト プレースホルダー 3"/>
          <p:cNvSpPr>
            <a:spLocks noGrp="1"/>
          </p:cNvSpPr>
          <p:nvPr>
            <p:ph type="body" sz="half" idx="2"/>
          </p:nvPr>
        </p:nvSpPr>
        <p:spPr>
          <a:xfrm>
            <a:off x="698386" y="1537403"/>
            <a:ext cx="7493507" cy="3811588"/>
          </a:xfrm>
        </p:spPr>
        <p:txBody>
          <a:bodyPr/>
          <a:lstStyle/>
          <a:p>
            <a:r>
              <a:rPr lang="ja-JP" altLang="en-US" dirty="0"/>
              <a:t>　</a:t>
            </a:r>
            <a:r>
              <a:rPr lang="ja-JP" altLang="en-US" dirty="0" smtClean="0"/>
              <a:t>昭和</a:t>
            </a:r>
            <a:r>
              <a:rPr lang="en-US" altLang="ja-JP" dirty="0" smtClean="0"/>
              <a:t>20</a:t>
            </a:r>
            <a:r>
              <a:rPr lang="ja-JP" altLang="en-US" dirty="0" smtClean="0"/>
              <a:t>年駅に近い岡谷の家は強制的に取り壊され岡谷</a:t>
            </a:r>
            <a:r>
              <a:rPr lang="ja-JP" altLang="en-US" dirty="0"/>
              <a:t>から上古田に</a:t>
            </a:r>
            <a:r>
              <a:rPr lang="ja-JP" altLang="en-US" dirty="0" smtClean="0"/>
              <a:t>引き揚げた。英</a:t>
            </a:r>
            <a:r>
              <a:rPr lang="ja-JP" altLang="en-US" dirty="0"/>
              <a:t>治も間もなく亡くなり、農地解放</a:t>
            </a:r>
            <a:r>
              <a:rPr lang="ja-JP" altLang="en-US" dirty="0" smtClean="0"/>
              <a:t>で小作に貸せていた田畑全てを失い食べる</a:t>
            </a:r>
            <a:r>
              <a:rPr lang="ja-JP" altLang="en-US" dirty="0"/>
              <a:t>ものもない生活が続いた。</a:t>
            </a:r>
            <a:endParaRPr lang="en-US" altLang="ja-JP" dirty="0"/>
          </a:p>
          <a:p>
            <a:r>
              <a:rPr kumimoji="1" lang="ja-JP" altLang="en-US" dirty="0" smtClean="0"/>
              <a:t>昭和</a:t>
            </a:r>
            <a:r>
              <a:rPr kumimoji="1" lang="en-US" altLang="ja-JP" dirty="0" smtClean="0"/>
              <a:t>22</a:t>
            </a:r>
            <a:r>
              <a:rPr kumimoji="1" lang="ja-JP" altLang="en-US" dirty="0" smtClean="0"/>
              <a:t>年食料を自給する必要に迫られて木曽馬を入手し本格的に農業を始めようとした。研究熱心な英一は保温折衷苗代を郡下で初めて取り入れる。</a:t>
            </a:r>
            <a:endParaRPr kumimoji="1" lang="ja-JP" altLang="en-US" dirty="0"/>
          </a:p>
        </p:txBody>
      </p:sp>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35448" y="820695"/>
            <a:ext cx="3271401" cy="2194354"/>
          </a:xfrm>
          <a:prstGeom prst="rect">
            <a:avLst/>
          </a:prstGeom>
        </p:spPr>
      </p:pic>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78424" y="3535051"/>
            <a:ext cx="3300211" cy="3034175"/>
          </a:xfrm>
          <a:prstGeom prst="rect">
            <a:avLst/>
          </a:prstGeom>
        </p:spPr>
      </p:pic>
      <p:pic>
        <p:nvPicPr>
          <p:cNvPr id="3" name="図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22190" y="3187264"/>
            <a:ext cx="1710563" cy="2179060"/>
          </a:xfrm>
          <a:prstGeom prst="rect">
            <a:avLst/>
          </a:prstGeom>
        </p:spPr>
      </p:pic>
      <p:pic>
        <p:nvPicPr>
          <p:cNvPr id="8" name="図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2616" y="3311433"/>
            <a:ext cx="3406934" cy="2647675"/>
          </a:xfrm>
          <a:prstGeom prst="rect">
            <a:avLst/>
          </a:prstGeom>
        </p:spPr>
      </p:pic>
      <p:sp>
        <p:nvSpPr>
          <p:cNvPr id="9" name="テキスト ボックス 8"/>
          <p:cNvSpPr txBox="1"/>
          <p:nvPr/>
        </p:nvSpPr>
        <p:spPr>
          <a:xfrm>
            <a:off x="2369205" y="5691438"/>
            <a:ext cx="1231835" cy="246221"/>
          </a:xfrm>
          <a:prstGeom prst="rect">
            <a:avLst/>
          </a:prstGeom>
          <a:noFill/>
          <a:ln>
            <a:solidFill>
              <a:schemeClr val="accent1"/>
            </a:solidFill>
          </a:ln>
        </p:spPr>
        <p:txBody>
          <a:bodyPr wrap="square" rtlCol="0">
            <a:spAutoFit/>
          </a:bodyPr>
          <a:lstStyle/>
          <a:p>
            <a:r>
              <a:rPr kumimoji="1" lang="en-US" altLang="ja-JP" sz="1000" dirty="0" smtClean="0"/>
              <a:t>20</a:t>
            </a:r>
            <a:r>
              <a:rPr kumimoji="1" lang="ja-JP" altLang="en-US" sz="1000" dirty="0" smtClean="0"/>
              <a:t>年小作料未納者</a:t>
            </a:r>
            <a:endParaRPr kumimoji="1" lang="ja-JP" altLang="en-US" sz="1000" dirty="0"/>
          </a:p>
        </p:txBody>
      </p:sp>
      <p:sp>
        <p:nvSpPr>
          <p:cNvPr id="10" name="テキスト ボックス 9"/>
          <p:cNvSpPr txBox="1"/>
          <p:nvPr/>
        </p:nvSpPr>
        <p:spPr>
          <a:xfrm>
            <a:off x="8873442" y="5414438"/>
            <a:ext cx="1543177" cy="553998"/>
          </a:xfrm>
          <a:prstGeom prst="rect">
            <a:avLst/>
          </a:prstGeom>
          <a:noFill/>
          <a:ln>
            <a:solidFill>
              <a:schemeClr val="accent1"/>
            </a:solidFill>
          </a:ln>
        </p:spPr>
        <p:txBody>
          <a:bodyPr wrap="square" rtlCol="0">
            <a:spAutoFit/>
          </a:bodyPr>
          <a:lstStyle/>
          <a:p>
            <a:r>
              <a:rPr lang="ja-JP" altLang="en-US" sz="1000" dirty="0"/>
              <a:t>馬事記録</a:t>
            </a:r>
          </a:p>
          <a:p>
            <a:r>
              <a:rPr kumimoji="1" lang="ja-JP" altLang="en-US" sz="1000" dirty="0" smtClean="0"/>
              <a:t>馬、やぎ、鶏、兎など動物の飼育は子供の役目</a:t>
            </a:r>
            <a:endParaRPr kumimoji="1" lang="ja-JP" altLang="en-US" sz="1000" dirty="0"/>
          </a:p>
        </p:txBody>
      </p:sp>
    </p:spTree>
    <p:extLst>
      <p:ext uri="{BB962C8B-B14F-4D97-AF65-F5344CB8AC3E}">
        <p14:creationId xmlns:p14="http://schemas.microsoft.com/office/powerpoint/2010/main" val="11216542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4343400" cy="1600200"/>
          </a:xfrm>
        </p:spPr>
        <p:txBody>
          <a:bodyPr>
            <a:noAutofit/>
          </a:bodyPr>
          <a:lstStyle/>
          <a:p>
            <a:r>
              <a:rPr kumimoji="1" lang="ja-JP" altLang="en-US" sz="4400" dirty="0" smtClean="0"/>
              <a:t>不幸な戦争から少しづつ立ち直る。</a:t>
            </a:r>
            <a:endParaRPr kumimoji="1" lang="ja-JP" altLang="en-US" sz="4400" dirty="0"/>
          </a:p>
        </p:txBody>
      </p:sp>
      <p:sp>
        <p:nvSpPr>
          <p:cNvPr id="3" name="コンテンツ プレースホルダー 2"/>
          <p:cNvSpPr>
            <a:spLocks noGrp="1"/>
          </p:cNvSpPr>
          <p:nvPr>
            <p:ph idx="1"/>
          </p:nvPr>
        </p:nvSpPr>
        <p:spPr/>
        <p:txBody>
          <a:bodyPr/>
          <a:lstStyle/>
          <a:p>
            <a:r>
              <a:rPr kumimoji="1" lang="ja-JP" altLang="en-US" dirty="0" smtClean="0"/>
              <a:t>昭和</a:t>
            </a:r>
            <a:r>
              <a:rPr kumimoji="1" lang="en-US" altLang="ja-JP" dirty="0" smtClean="0"/>
              <a:t>30</a:t>
            </a:r>
            <a:r>
              <a:rPr kumimoji="1" lang="ja-JP" altLang="en-US" dirty="0" smtClean="0"/>
              <a:t>年ころの間取り</a:t>
            </a:r>
            <a:endParaRPr kumimoji="1" lang="ja-JP" altLang="en-US" dirty="0"/>
          </a:p>
        </p:txBody>
      </p:sp>
      <p:sp>
        <p:nvSpPr>
          <p:cNvPr id="4" name="テキスト プレースホルダー 3"/>
          <p:cNvSpPr>
            <a:spLocks noGrp="1"/>
          </p:cNvSpPr>
          <p:nvPr>
            <p:ph type="body" sz="half" idx="2"/>
          </p:nvPr>
        </p:nvSpPr>
        <p:spPr/>
        <p:txBody>
          <a:bodyPr/>
          <a:lstStyle/>
          <a:p>
            <a:r>
              <a:rPr lang="ja-JP" altLang="en-US" dirty="0" smtClean="0"/>
              <a:t>　英一は単身岡谷市役所に勤務し、久郎は敗戦後も中国に留まり</a:t>
            </a:r>
            <a:r>
              <a:rPr lang="ja-JP" altLang="en-US" dirty="0"/>
              <a:t>昭和</a:t>
            </a:r>
            <a:r>
              <a:rPr lang="en-US" altLang="ja-JP" dirty="0"/>
              <a:t>29</a:t>
            </a:r>
            <a:r>
              <a:rPr lang="ja-JP" altLang="en-US" dirty="0"/>
              <a:t>年</a:t>
            </a:r>
            <a:r>
              <a:rPr lang="ja-JP" altLang="en-US" dirty="0" smtClean="0"/>
              <a:t>にようやく帰国した。</a:t>
            </a:r>
            <a:endParaRPr lang="en-US" altLang="ja-JP" dirty="0" smtClean="0"/>
          </a:p>
          <a:p>
            <a:r>
              <a:rPr kumimoji="1" lang="ja-JP" altLang="en-US" dirty="0" smtClean="0"/>
              <a:t>　貧しい</a:t>
            </a:r>
            <a:r>
              <a:rPr kumimoji="1" lang="ja-JP" altLang="en-US" dirty="0"/>
              <a:t>中</a:t>
            </a:r>
            <a:r>
              <a:rPr kumimoji="1" lang="ja-JP" altLang="en-US" dirty="0" smtClean="0"/>
              <a:t>にも台所改善などの衛生管理運動で区営水道敷設工事があり、これに伴い台所、浴室などを設置した。</a:t>
            </a:r>
            <a:endParaRPr kumimoji="1" lang="ja-JP" altLang="en-US" dirty="0"/>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07024" y="1472184"/>
            <a:ext cx="5029200" cy="4588207"/>
          </a:xfrm>
          <a:prstGeom prst="rect">
            <a:avLst/>
          </a:prstGeom>
        </p:spPr>
      </p:pic>
    </p:spTree>
    <p:extLst>
      <p:ext uri="{BB962C8B-B14F-4D97-AF65-F5344CB8AC3E}">
        <p14:creationId xmlns:p14="http://schemas.microsoft.com/office/powerpoint/2010/main" val="218463311"/>
      </p:ext>
    </p:extLst>
  </p:cSld>
  <p:clrMapOvr>
    <a:masterClrMapping/>
  </p:clrMapOvr>
  <p:transition spd="slow" advTm="39559">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a:xfrm>
            <a:off x="156519" y="129111"/>
            <a:ext cx="10515600" cy="1325563"/>
          </a:xfrm>
        </p:spPr>
        <p:txBody>
          <a:bodyPr/>
          <a:lstStyle/>
          <a:p>
            <a:r>
              <a:rPr kumimoji="1" lang="ja-JP" altLang="en-US" dirty="0" smtClean="0"/>
              <a:t>昭和</a:t>
            </a:r>
            <a:r>
              <a:rPr kumimoji="1" lang="en-US" altLang="ja-JP" dirty="0" smtClean="0"/>
              <a:t>29</a:t>
            </a:r>
            <a:r>
              <a:rPr kumimoji="1" lang="ja-JP" altLang="en-US" dirty="0" smtClean="0"/>
              <a:t>年頃</a:t>
            </a:r>
            <a:endParaRPr kumimoji="1" lang="ja-JP" altLang="en-US" dirty="0"/>
          </a:p>
        </p:txBody>
      </p:sp>
      <p:pic>
        <p:nvPicPr>
          <p:cNvPr id="11" name="図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4319" y="1597610"/>
            <a:ext cx="6620520" cy="4432869"/>
          </a:xfrm>
          <a:prstGeom prst="rect">
            <a:avLst/>
          </a:prstGeom>
        </p:spPr>
      </p:pic>
      <p:pic>
        <p:nvPicPr>
          <p:cNvPr id="8" name="図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3567" y="3939571"/>
            <a:ext cx="2044866" cy="2834166"/>
          </a:xfrm>
          <a:prstGeom prst="rect">
            <a:avLst/>
          </a:prstGeom>
        </p:spPr>
      </p:pic>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519" y="1245314"/>
            <a:ext cx="5208160" cy="3733175"/>
          </a:xfrm>
          <a:prstGeom prst="rect">
            <a:avLst/>
          </a:prstGeom>
        </p:spPr>
      </p:pic>
      <p:pic>
        <p:nvPicPr>
          <p:cNvPr id="9" name="図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44213" y="4725823"/>
            <a:ext cx="1489597" cy="2047913"/>
          </a:xfrm>
          <a:prstGeom prst="rect">
            <a:avLst/>
          </a:prstGeom>
        </p:spPr>
      </p:pic>
    </p:spTree>
    <p:extLst>
      <p:ext uri="{BB962C8B-B14F-4D97-AF65-F5344CB8AC3E}">
        <p14:creationId xmlns:p14="http://schemas.microsoft.com/office/powerpoint/2010/main" val="3655314273"/>
      </p:ext>
    </p:extLst>
  </p:cSld>
  <p:clrMapOvr>
    <a:masterClrMapping/>
  </p:clrMapOvr>
  <mc:AlternateContent xmlns:mc="http://schemas.openxmlformats.org/markup-compatibility/2006" xmlns:p14="http://schemas.microsoft.com/office/powerpoint/2010/main">
    <mc:Choice Requires="p14">
      <p:transition spd="slow" p14:dur="3400" advTm="11069">
        <p14:reveal/>
      </p:transition>
    </mc:Choice>
    <mc:Fallback xmlns="">
      <p:transition spd="slow" advTm="11069">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365126"/>
            <a:ext cx="4351637" cy="689317"/>
          </a:xfrm>
        </p:spPr>
        <p:txBody>
          <a:bodyPr>
            <a:normAutofit fontScale="90000"/>
          </a:bodyPr>
          <a:lstStyle/>
          <a:p>
            <a:r>
              <a:rPr kumimoji="1" lang="ja-JP" altLang="en-US" dirty="0" smtClean="0"/>
              <a:t>昭和</a:t>
            </a:r>
            <a:r>
              <a:rPr kumimoji="1" lang="en-US" altLang="ja-JP" dirty="0" smtClean="0"/>
              <a:t>30</a:t>
            </a:r>
            <a:r>
              <a:rPr kumimoji="1" lang="ja-JP" altLang="en-US" dirty="0" smtClean="0"/>
              <a:t>年代の写真</a:t>
            </a:r>
            <a:endParaRPr kumimoji="1" lang="ja-JP" altLang="en-US" dirty="0"/>
          </a:p>
        </p:txBody>
      </p:sp>
      <p:pic>
        <p:nvPicPr>
          <p:cNvPr id="8" name="図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6216" y="0"/>
            <a:ext cx="10058400" cy="6734754"/>
          </a:xfrm>
          <a:prstGeom prst="rect">
            <a:avLst/>
          </a:prstGeom>
        </p:spPr>
      </p:pic>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30960"/>
            <a:ext cx="3082884" cy="3503794"/>
          </a:xfrm>
          <a:prstGeom prst="rect">
            <a:avLst/>
          </a:prstGeom>
          <a:ln>
            <a:noFill/>
          </a:ln>
          <a:effectLst>
            <a:softEdge rad="112500"/>
          </a:effectLst>
        </p:spPr>
      </p:pic>
      <p:pic>
        <p:nvPicPr>
          <p:cNvPr id="9" name="図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5952" y="210470"/>
            <a:ext cx="4321257" cy="289336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図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824629">
            <a:off x="-82509" y="335538"/>
            <a:ext cx="3443472" cy="2305629"/>
          </a:xfrm>
          <a:prstGeom prst="rect">
            <a:avLst/>
          </a:prstGeom>
          <a:ln>
            <a:noFill/>
          </a:ln>
          <a:effectLst>
            <a:softEdge rad="112500"/>
          </a:effectLst>
        </p:spPr>
      </p:pic>
      <p:pic>
        <p:nvPicPr>
          <p:cNvPr id="5" name="図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00221" y="0"/>
            <a:ext cx="4445731" cy="2976706"/>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テキスト ボックス 11"/>
          <p:cNvSpPr txBox="1"/>
          <p:nvPr/>
        </p:nvSpPr>
        <p:spPr>
          <a:xfrm>
            <a:off x="0" y="131182"/>
            <a:ext cx="3883186" cy="369332"/>
          </a:xfrm>
          <a:prstGeom prst="rect">
            <a:avLst/>
          </a:prstGeom>
          <a:solidFill>
            <a:schemeClr val="bg1"/>
          </a:solidFill>
        </p:spPr>
        <p:txBody>
          <a:bodyPr wrap="square" rtlCol="0">
            <a:spAutoFit/>
          </a:bodyPr>
          <a:lstStyle/>
          <a:p>
            <a:r>
              <a:rPr kumimoji="1" lang="ja-JP" altLang="en-US" dirty="0" smtClean="0"/>
              <a:t>守屋山と八ヶ岳のみえる梨畑があった</a:t>
            </a:r>
            <a:endParaRPr kumimoji="1" lang="ja-JP" altLang="en-US" dirty="0"/>
          </a:p>
        </p:txBody>
      </p:sp>
      <p:pic>
        <p:nvPicPr>
          <p:cNvPr id="13" name="図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29525" y="4303910"/>
            <a:ext cx="3660816" cy="2451155"/>
          </a:xfrm>
          <a:prstGeom prst="rect">
            <a:avLst/>
          </a:prstGeom>
          <a:ln>
            <a:noFill/>
          </a:ln>
          <a:effectLst>
            <a:softEdge rad="112500"/>
          </a:effectLst>
        </p:spPr>
      </p:pic>
    </p:spTree>
    <p:extLst>
      <p:ext uri="{BB962C8B-B14F-4D97-AF65-F5344CB8AC3E}">
        <p14:creationId xmlns:p14="http://schemas.microsoft.com/office/powerpoint/2010/main" val="2898434936"/>
      </p:ext>
    </p:extLst>
  </p:cSld>
  <p:clrMapOvr>
    <a:masterClrMapping/>
  </p:clrMapOvr>
  <mc:AlternateContent xmlns:mc="http://schemas.openxmlformats.org/markup-compatibility/2006" xmlns:p14="http://schemas.microsoft.com/office/powerpoint/2010/main">
    <mc:Choice Requires="p14">
      <p:transition spd="slow" p14:dur="3400" advTm="11217">
        <p14:reveal/>
      </p:transition>
    </mc:Choice>
    <mc:Fallback xmlns="">
      <p:transition spd="slow" advTm="11217">
        <p:fade/>
      </p:transition>
    </mc:Fallback>
  </mc:AlternateContent>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893</TotalTime>
  <Words>551</Words>
  <Application>Microsoft Office PowerPoint</Application>
  <PresentationFormat>ワイド画面</PresentationFormat>
  <Paragraphs>85</Paragraphs>
  <Slides>23</Slides>
  <Notes>0</Notes>
  <HiddenSlides>0</HiddenSlides>
  <MMClips>2</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23</vt:i4>
      </vt:variant>
    </vt:vector>
  </HeadingPairs>
  <TitlesOfParts>
    <vt:vector size="29" baseType="lpstr">
      <vt:lpstr>ＭＳ Ｐゴシック</vt:lpstr>
      <vt:lpstr>ＭＳ ゴシック</vt:lpstr>
      <vt:lpstr>Arial</vt:lpstr>
      <vt:lpstr>Calibri</vt:lpstr>
      <vt:lpstr>Calibri Light</vt:lpstr>
      <vt:lpstr>Office テーマ</vt:lpstr>
      <vt:lpstr>上手吉屋住宅100年の歴史</vt:lpstr>
      <vt:lpstr>上古田の上手に住宅を新築</vt:lpstr>
      <vt:lpstr>創建当時の間取り</vt:lpstr>
      <vt:lpstr>昭和20年代の写真</vt:lpstr>
      <vt:lpstr>断面構成と姿図</vt:lpstr>
      <vt:lpstr>馬と共に生活した</vt:lpstr>
      <vt:lpstr>不幸な戦争から少しづつ立ち直る。</vt:lpstr>
      <vt:lpstr>昭和29年頃</vt:lpstr>
      <vt:lpstr>昭和30年代の写真</vt:lpstr>
      <vt:lpstr>旅立ち</vt:lpstr>
      <vt:lpstr>新しい世代</vt:lpstr>
      <vt:lpstr>PowerPoint プレゼンテーション</vt:lpstr>
      <vt:lpstr>PowerPoint プレゼンテーション</vt:lpstr>
      <vt:lpstr>PowerPoint プレゼンテーション</vt:lpstr>
      <vt:lpstr>岡谷の住宅新築</vt:lpstr>
      <vt:lpstr>家の修復工事</vt:lpstr>
      <vt:lpstr>現況の間取り</vt:lpstr>
      <vt:lpstr>PowerPoint プレゼンテーション</vt:lpstr>
      <vt:lpstr>PowerPoint プレゼンテーション</vt:lpstr>
      <vt:lpstr>現況</vt:lpstr>
      <vt:lpstr>祖先の遺影</vt:lpstr>
      <vt:lpstr>土蔵と馬頭観音</vt:lpstr>
      <vt:lpstr>上手吉屋住宅100年の歴史</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上手吉屋住宅100年の歴史</dc:title>
  <dc:creator>Karasawa</dc:creator>
  <cp:lastModifiedBy>Karasawa</cp:lastModifiedBy>
  <cp:revision>91</cp:revision>
  <dcterms:created xsi:type="dcterms:W3CDTF">2014-08-12T02:40:19Z</dcterms:created>
  <dcterms:modified xsi:type="dcterms:W3CDTF">2014-09-09T08:59:34Z</dcterms:modified>
</cp:coreProperties>
</file>